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 id="2147483861" r:id="rId2"/>
  </p:sldMasterIdLst>
  <p:sldIdLst>
    <p:sldId id="256" r:id="rId3"/>
    <p:sldId id="257" r:id="rId4"/>
    <p:sldId id="258" r:id="rId5"/>
    <p:sldId id="259" r:id="rId6"/>
    <p:sldId id="260" r:id="rId7"/>
    <p:sldId id="275" r:id="rId8"/>
    <p:sldId id="261" r:id="rId9"/>
    <p:sldId id="262" r:id="rId10"/>
    <p:sldId id="263" r:id="rId11"/>
    <p:sldId id="264" r:id="rId12"/>
    <p:sldId id="277" r:id="rId13"/>
    <p:sldId id="265" r:id="rId14"/>
    <p:sldId id="266" r:id="rId15"/>
    <p:sldId id="267" r:id="rId16"/>
    <p:sldId id="268" r:id="rId17"/>
    <p:sldId id="269" r:id="rId18"/>
    <p:sldId id="270" r:id="rId19"/>
    <p:sldId id="271" r:id="rId20"/>
    <p:sldId id="276" r:id="rId21"/>
    <p:sldId id="272"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73CB2ABE-B42A-4B90-AF47-2DA4E3F81BEA}">
          <p14:sldIdLst>
            <p14:sldId id="256"/>
            <p14:sldId id="257"/>
          </p14:sldIdLst>
        </p14:section>
        <p14:section name="Literacy" id="{4BB1F17E-9C36-45B9-A6B1-08F8BF94274F}">
          <p14:sldIdLst>
            <p14:sldId id="258"/>
            <p14:sldId id="259"/>
            <p14:sldId id="260"/>
            <p14:sldId id="275"/>
          </p14:sldIdLst>
        </p14:section>
        <p14:section name="Numeracy" id="{82F62FD6-E0DE-4FE8-AD00-8684AA059421}">
          <p14:sldIdLst>
            <p14:sldId id="261"/>
            <p14:sldId id="262"/>
            <p14:sldId id="263"/>
          </p14:sldIdLst>
        </p14:section>
        <p14:section name="Integrated Studies" id="{ED9F90B6-2F64-4B13-B663-6AA91EC3259D}">
          <p14:sldIdLst>
            <p14:sldId id="264"/>
            <p14:sldId id="277"/>
            <p14:sldId id="265"/>
            <p14:sldId id="266"/>
            <p14:sldId id="267"/>
            <p14:sldId id="268"/>
            <p14:sldId id="269"/>
            <p14:sldId id="270"/>
            <p14:sldId id="271"/>
            <p14:sldId id="276"/>
            <p14:sldId id="272"/>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1FF"/>
    <a:srgbClr val="80FF00"/>
    <a:srgbClr val="2FD031"/>
    <a:srgbClr val="57DD58"/>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54" autoAdjust="0"/>
    <p:restoredTop sz="94660"/>
  </p:normalViewPr>
  <p:slideViewPr>
    <p:cSldViewPr snapToGrid="0">
      <p:cViewPr>
        <p:scale>
          <a:sx n="103" d="100"/>
          <a:sy n="103" d="100"/>
        </p:scale>
        <p:origin x="1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5" y="2708476"/>
            <a:ext cx="4417807" cy="1702160"/>
          </a:xfrm>
        </p:spPr>
        <p:txBody>
          <a:bodyPr>
            <a:normAutofit/>
          </a:bodyPr>
          <a:lstStyle>
            <a:lvl1pPr>
              <a:defRPr sz="3600"/>
            </a:lvl1pPr>
          </a:lstStyle>
          <a:p>
            <a:r>
              <a:rPr lang="en-AU" smtClean="0"/>
              <a:t>Click to edit Master title style</a:t>
            </a:r>
            <a:endParaRPr lang="en-US" dirty="0"/>
          </a:p>
        </p:txBody>
      </p:sp>
      <p:sp>
        <p:nvSpPr>
          <p:cNvPr id="3" name="Subtitle 2"/>
          <p:cNvSpPr>
            <a:spLocks noGrp="1"/>
          </p:cNvSpPr>
          <p:nvPr>
            <p:ph type="subTitle" idx="1"/>
          </p:nvPr>
        </p:nvSpPr>
        <p:spPr>
          <a:xfrm>
            <a:off x="6311155" y="4421083"/>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8/02/18</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9"/>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6" y="5719969"/>
            <a:ext cx="858221" cy="365125"/>
          </a:xfrm>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1030147"/>
            <a:ext cx="1979271" cy="4780344"/>
          </a:xfrm>
        </p:spPr>
        <p:txBody>
          <a:bodyPr vert="eaVert" anchor="ctr"/>
          <a:lstStyle/>
          <a:p>
            <a:r>
              <a:rPr lang="en-AU" smtClean="0"/>
              <a:t>Click to edit Master title style</a:t>
            </a:r>
            <a:endParaRPr lang="en-US"/>
          </a:p>
        </p:txBody>
      </p:sp>
      <p:sp>
        <p:nvSpPr>
          <p:cNvPr id="3" name="Vertical Text Placeholder 2"/>
          <p:cNvSpPr>
            <a:spLocks noGrp="1"/>
          </p:cNvSpPr>
          <p:nvPr>
            <p:ph type="body" orient="vert" idx="1"/>
          </p:nvPr>
        </p:nvSpPr>
        <p:spPr>
          <a:xfrm>
            <a:off x="1404396" y="1030147"/>
            <a:ext cx="7231605" cy="47803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872899"/>
      </p:ext>
    </p:extLst>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AU"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8/02/18</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AU"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AU"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AU"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AU"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1068026"/>
      </p:ext>
    </p:extLst>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5" y="2900831"/>
            <a:ext cx="8849957" cy="1362075"/>
          </a:xfrm>
        </p:spPr>
        <p:txBody>
          <a:bodyPr anchor="b"/>
          <a:lstStyle>
            <a:lvl1pPr algn="l">
              <a:defRPr sz="4000" b="0" cap="none" baseline="0"/>
            </a:lvl1pPr>
          </a:lstStyle>
          <a:p>
            <a:r>
              <a:rPr lang="en-AU" smtClean="0"/>
              <a:t>Click to edit Master title style</a:t>
            </a:r>
            <a:endParaRPr lang="en-US" dirty="0"/>
          </a:p>
        </p:txBody>
      </p:sp>
      <p:sp>
        <p:nvSpPr>
          <p:cNvPr id="3" name="Text Placeholder 2"/>
          <p:cNvSpPr>
            <a:spLocks noGrp="1"/>
          </p:cNvSpPr>
          <p:nvPr>
            <p:ph type="body" idx="1"/>
          </p:nvPr>
        </p:nvSpPr>
        <p:spPr>
          <a:xfrm>
            <a:off x="1678195" y="4267203"/>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882816"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388961"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6682452"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536"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8" name="Rectangle 57"/>
          <p:cNvSpPr/>
          <p:nvPr/>
        </p:nvSpPr>
        <p:spPr>
          <a:xfrm>
            <a:off x="1207430" y="601886"/>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60"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dirty="0"/>
          </a:p>
        </p:txBody>
      </p:sp>
      <p:sp>
        <p:nvSpPr>
          <p:cNvPr id="2" name="Title 1"/>
          <p:cNvSpPr>
            <a:spLocks noGrp="1"/>
          </p:cNvSpPr>
          <p:nvPr>
            <p:ph type="title"/>
          </p:nvPr>
        </p:nvSpPr>
        <p:spPr>
          <a:xfrm>
            <a:off x="6319777" y="2657437"/>
            <a:ext cx="4406096" cy="1463153"/>
          </a:xfrm>
        </p:spPr>
        <p:txBody>
          <a:bodyPr anchor="b">
            <a:normAutofit/>
          </a:bodyPr>
          <a:lstStyle>
            <a:lvl1pPr algn="l">
              <a:defRPr sz="2800" b="0"/>
            </a:lvl1pPr>
          </a:lstStyle>
          <a:p>
            <a:r>
              <a:rPr lang="en-AU" smtClean="0"/>
              <a:t>Click to edit Master title style</a:t>
            </a:r>
            <a:endParaRPr lang="en-US"/>
          </a:p>
        </p:txBody>
      </p:sp>
      <p:sp>
        <p:nvSpPr>
          <p:cNvPr id="4" name="Text Placeholder 3"/>
          <p:cNvSpPr>
            <a:spLocks noGrp="1"/>
          </p:cNvSpPr>
          <p:nvPr>
            <p:ph type="body" sz="half" idx="2"/>
          </p:nvPr>
        </p:nvSpPr>
        <p:spPr>
          <a:xfrm>
            <a:off x="6315457"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30" y="601886"/>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AU" smtClean="0"/>
              <a:t>Click to edit Master title style</a:t>
            </a:r>
            <a:endParaRPr lang="en-US"/>
          </a:p>
        </p:txBody>
      </p:sp>
      <p:sp>
        <p:nvSpPr>
          <p:cNvPr id="3" name="Picture Placeholder 2"/>
          <p:cNvSpPr>
            <a:spLocks noGrp="1"/>
          </p:cNvSpPr>
          <p:nvPr>
            <p:ph type="pic" idx="1"/>
          </p:nvPr>
        </p:nvSpPr>
        <p:spPr>
          <a:xfrm>
            <a:off x="1340280"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312842" y="4133091"/>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8/02/18</a:t>
            </a:fld>
            <a:endParaRPr lang="en-US" dirty="0"/>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90"/>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391325" y="2323652"/>
            <a:ext cx="9036423" cy="350897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7996517" y="224495"/>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8/02/18</a:t>
            </a:fld>
            <a:endParaRPr lang="en-US" dirty="0"/>
          </a:p>
        </p:txBody>
      </p:sp>
      <p:sp>
        <p:nvSpPr>
          <p:cNvPr id="5" name="Footer Placeholder 4"/>
          <p:cNvSpPr>
            <a:spLocks noGrp="1"/>
          </p:cNvSpPr>
          <p:nvPr>
            <p:ph type="ftr" sz="quarter" idx="3"/>
          </p:nvPr>
        </p:nvSpPr>
        <p:spPr>
          <a:xfrm>
            <a:off x="6188597" y="5852163"/>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4"/>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74" r:id="rId12"/>
  </p:sldLayoutIdLst>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8/02/18</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7668" y="643466"/>
            <a:ext cx="9476428" cy="1094874"/>
          </a:xfrm>
          <a:ln w="28575" cmpd="sng">
            <a:solidFill>
              <a:schemeClr val="tx2">
                <a:lumMod val="50000"/>
              </a:schemeClr>
            </a:solidFill>
            <a:prstDash val="solid"/>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AU" sz="5400" b="1" dirty="0" smtClean="0">
                <a:solidFill>
                  <a:schemeClr val="accent1">
                    <a:lumMod val="50000"/>
                  </a:schemeClr>
                </a:solidFill>
              </a:rPr>
              <a:t>Year 2 Information Night</a:t>
            </a:r>
            <a:endParaRPr lang="en-AU" sz="5400" b="1" dirty="0">
              <a:solidFill>
                <a:schemeClr val="accent1">
                  <a:lumMod val="50000"/>
                </a:schemeClr>
              </a:solidFill>
            </a:endParaRPr>
          </a:p>
        </p:txBody>
      </p:sp>
      <p:sp>
        <p:nvSpPr>
          <p:cNvPr id="3" name="Subtitle 2"/>
          <p:cNvSpPr>
            <a:spLocks noGrp="1"/>
          </p:cNvSpPr>
          <p:nvPr>
            <p:ph type="subTitle" idx="1"/>
          </p:nvPr>
        </p:nvSpPr>
        <p:spPr>
          <a:xfrm>
            <a:off x="684213" y="2156551"/>
            <a:ext cx="5454121" cy="3960617"/>
          </a:xfrm>
        </p:spPr>
        <p:txBody>
          <a:bodyPr>
            <a:normAutofit/>
          </a:bodyPr>
          <a:lstStyle/>
          <a:p>
            <a:r>
              <a:rPr lang="en-AU" sz="2400" dirty="0" smtClean="0">
                <a:solidFill>
                  <a:schemeClr val="bg1"/>
                </a:solidFill>
              </a:rPr>
              <a:t>Ms Karli Burns – Team Leader</a:t>
            </a:r>
          </a:p>
          <a:p>
            <a:r>
              <a:rPr lang="en-AU" sz="2400" dirty="0" smtClean="0">
                <a:solidFill>
                  <a:schemeClr val="bg1"/>
                </a:solidFill>
              </a:rPr>
              <a:t>Mrs Kim Moucha</a:t>
            </a:r>
          </a:p>
          <a:p>
            <a:r>
              <a:rPr lang="en-AU" sz="2400" dirty="0" smtClean="0">
                <a:solidFill>
                  <a:schemeClr val="bg1"/>
                </a:solidFill>
              </a:rPr>
              <a:t>Mrs Andrea Cleeve</a:t>
            </a:r>
          </a:p>
          <a:p>
            <a:r>
              <a:rPr lang="en-AU" sz="2400" dirty="0" smtClean="0">
                <a:solidFill>
                  <a:schemeClr val="bg1"/>
                </a:solidFill>
              </a:rPr>
              <a:t>Mrs Nat Carr</a:t>
            </a:r>
          </a:p>
          <a:p>
            <a:r>
              <a:rPr lang="en-AU" sz="2400" dirty="0" smtClean="0">
                <a:solidFill>
                  <a:schemeClr val="bg1"/>
                </a:solidFill>
              </a:rPr>
              <a:t>Mrs Fiona Wright</a:t>
            </a:r>
          </a:p>
        </p:txBody>
      </p:sp>
      <p:sp>
        <p:nvSpPr>
          <p:cNvPr id="7" name="TextBox 6"/>
          <p:cNvSpPr txBox="1"/>
          <p:nvPr/>
        </p:nvSpPr>
        <p:spPr>
          <a:xfrm>
            <a:off x="10329333" y="4550833"/>
            <a:ext cx="1862667" cy="369332"/>
          </a:xfrm>
          <a:prstGeom prst="rect">
            <a:avLst/>
          </a:prstGeom>
          <a:noFill/>
        </p:spPr>
        <p:txBody>
          <a:bodyPr wrap="square" rtlCol="0">
            <a:spAutoFit/>
          </a:bodyPr>
          <a:lstStyle/>
          <a:p>
            <a:endParaRPr lang="en-US" dirty="0"/>
          </a:p>
        </p:txBody>
      </p:sp>
      <p:sp>
        <p:nvSpPr>
          <p:cNvPr id="11" name="TextBox 10"/>
          <p:cNvSpPr txBox="1"/>
          <p:nvPr/>
        </p:nvSpPr>
        <p:spPr>
          <a:xfrm>
            <a:off x="-148166" y="5270502"/>
            <a:ext cx="6392335" cy="1034899"/>
          </a:xfrm>
          <a:prstGeom prst="rect">
            <a:avLst/>
          </a:prstGeom>
          <a:noFill/>
        </p:spPr>
        <p:txBody>
          <a:bodyPr wrap="square" rtlCol="0">
            <a:spAutoFit/>
          </a:bodyPr>
          <a:lstStyle/>
          <a:p>
            <a:pPr algn="ctr">
              <a:lnSpc>
                <a:spcPct val="150000"/>
              </a:lnSpc>
            </a:pPr>
            <a:r>
              <a:rPr lang="en-US" sz="2100" dirty="0" smtClean="0">
                <a:solidFill>
                  <a:srgbClr val="000000"/>
                </a:solidFill>
              </a:rPr>
              <a:t>Thursday, </a:t>
            </a:r>
            <a:r>
              <a:rPr lang="en-US" sz="2100" dirty="0">
                <a:solidFill>
                  <a:srgbClr val="000000"/>
                </a:solidFill>
              </a:rPr>
              <a:t>February 8</a:t>
            </a:r>
            <a:r>
              <a:rPr lang="en-US" sz="2100" dirty="0" smtClean="0">
                <a:solidFill>
                  <a:srgbClr val="000000"/>
                </a:solidFill>
              </a:rPr>
              <a:t>th 2018</a:t>
            </a:r>
            <a:endParaRPr lang="en-US" sz="2100" dirty="0">
              <a:solidFill>
                <a:srgbClr val="000000"/>
              </a:solidFill>
            </a:endParaRPr>
          </a:p>
          <a:p>
            <a:pPr>
              <a:lnSpc>
                <a:spcPct val="150000"/>
              </a:lnSpc>
            </a:pPr>
            <a:endParaRPr lang="en-US" sz="2100" dirty="0">
              <a:solidFill>
                <a:srgbClr val="000000"/>
              </a:solidFill>
            </a:endParaRPr>
          </a:p>
        </p:txBody>
      </p:sp>
      <p:pic>
        <p:nvPicPr>
          <p:cNvPr id="4" name="Picture 3" descr="2018-VPS-Logo-Col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017" y="2428810"/>
            <a:ext cx="3492186" cy="3492186"/>
          </a:xfrm>
          <a:prstGeom prst="rect">
            <a:avLst/>
          </a:prstGeom>
        </p:spPr>
      </p:pic>
    </p:spTree>
    <p:extLst>
      <p:ext uri="{BB962C8B-B14F-4D97-AF65-F5344CB8AC3E}">
        <p14:creationId xmlns:p14="http://schemas.microsoft.com/office/powerpoint/2010/main" val="1082584863"/>
      </p:ext>
    </p:extLst>
  </p:cSld>
  <p:clrMapOvr>
    <a:masterClrMapping/>
  </p:clrMapOvr>
  <mc:AlternateContent xmlns:mc="http://schemas.openxmlformats.org/markup-compatibility/2006" xmlns:p14="http://schemas.microsoft.com/office/powerpoint/2010/main">
    <mc:Choice Requires="p14">
      <p:transition spd="slow" p14:dur="2000" advTm="9000">
        <p:wipe/>
      </p:transition>
    </mc:Choice>
    <mc:Fallback xmlns="">
      <p:transition xmlns:p14="http://schemas.microsoft.com/office/powerpoint/2010/main" spd="slow" advTm="9000">
        <p:wip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Inquiry</a:t>
            </a:r>
            <a:endParaRPr lang="en-AU" sz="4000" b="1" dirty="0"/>
          </a:p>
        </p:txBody>
      </p:sp>
      <p:sp>
        <p:nvSpPr>
          <p:cNvPr id="7" name="TextBox 6"/>
          <p:cNvSpPr txBox="1"/>
          <p:nvPr/>
        </p:nvSpPr>
        <p:spPr>
          <a:xfrm>
            <a:off x="1050535" y="1649396"/>
            <a:ext cx="10440425" cy="4462760"/>
          </a:xfrm>
          <a:prstGeom prst="rect">
            <a:avLst/>
          </a:prstGeom>
          <a:noFill/>
        </p:spPr>
        <p:txBody>
          <a:bodyPr wrap="square" rtlCol="0">
            <a:spAutoFit/>
          </a:bodyPr>
          <a:lstStyle/>
          <a:p>
            <a:r>
              <a:rPr lang="en-AU" sz="2000" dirty="0" smtClean="0"/>
              <a:t>Viewbank Primary School have adapted an Inquiry approach to student learning,</a:t>
            </a:r>
          </a:p>
          <a:p>
            <a:r>
              <a:rPr lang="en-AU" sz="2000" dirty="0"/>
              <a:t>p</a:t>
            </a:r>
            <a:r>
              <a:rPr lang="en-AU" sz="2000" dirty="0" smtClean="0"/>
              <a:t>articularly when teaching Geography, History, </a:t>
            </a:r>
            <a:r>
              <a:rPr lang="en-US" sz="2000" dirty="0"/>
              <a:t>Design &amp; Technology, Creative &amp; Critical Thinking, </a:t>
            </a:r>
            <a:r>
              <a:rPr lang="en-AU" sz="2000" dirty="0" smtClean="0"/>
              <a:t>Science and </a:t>
            </a:r>
            <a:r>
              <a:rPr lang="en-US" sz="2000" dirty="0"/>
              <a:t>Personal &amp; Social Capabilities</a:t>
            </a:r>
            <a:r>
              <a:rPr lang="en-AU" sz="2000" dirty="0" smtClean="0"/>
              <a:t>. </a:t>
            </a:r>
          </a:p>
          <a:p>
            <a:endParaRPr lang="en-AU" sz="2000" dirty="0" smtClean="0"/>
          </a:p>
          <a:p>
            <a:pPr marL="68580" indent="0">
              <a:buNone/>
            </a:pPr>
            <a:r>
              <a:rPr lang="en-US" sz="2000" dirty="0"/>
              <a:t>Inquiry Units </a:t>
            </a:r>
            <a:r>
              <a:rPr lang="en-US" sz="2000" dirty="0" smtClean="0"/>
              <a:t>are </a:t>
            </a:r>
            <a:r>
              <a:rPr lang="en-US" sz="2000" dirty="0"/>
              <a:t>developed by asking students to generate questions about a concept within the Victorian Curriculum. Teachers then use students’ questions together with the curriculum to develop a set of key understandings for each Inquiry. Each Inquiry is planned according to student interest and may run across more than one school term. </a:t>
            </a:r>
          </a:p>
          <a:p>
            <a:endParaRPr lang="en-AU" sz="2000" dirty="0" smtClean="0"/>
          </a:p>
          <a:p>
            <a:endParaRPr lang="en-AU" sz="2000" dirty="0"/>
          </a:p>
          <a:p>
            <a:endParaRPr lang="en-AU" sz="2000" dirty="0"/>
          </a:p>
          <a:p>
            <a:r>
              <a:rPr lang="en-AU" sz="2000" dirty="0">
                <a:solidFill>
                  <a:schemeClr val="accent1">
                    <a:lumMod val="75000"/>
                  </a:schemeClr>
                </a:solidFill>
              </a:rPr>
              <a:t>T</a:t>
            </a:r>
            <a:r>
              <a:rPr lang="en-AU" sz="2000" dirty="0" smtClean="0">
                <a:solidFill>
                  <a:schemeClr val="accent1">
                    <a:lumMod val="75000"/>
                  </a:schemeClr>
                </a:solidFill>
              </a:rPr>
              <a:t>he structure of all Inquiry Units are as follows…</a:t>
            </a:r>
          </a:p>
          <a:p>
            <a:endParaRPr lang="en-AU" sz="2400" dirty="0" smtClean="0"/>
          </a:p>
        </p:txBody>
      </p:sp>
      <p:pic>
        <p:nvPicPr>
          <p:cNvPr id="3" name="Picture 2" descr="Screen Shot 2018-02-07 at 2.2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184" y="4389119"/>
            <a:ext cx="2082347" cy="1578553"/>
          </a:xfrm>
          <a:prstGeom prst="rect">
            <a:avLst/>
          </a:prstGeom>
        </p:spPr>
      </p:pic>
    </p:spTree>
    <p:extLst>
      <p:ext uri="{BB962C8B-B14F-4D97-AF65-F5344CB8AC3E}">
        <p14:creationId xmlns:p14="http://schemas.microsoft.com/office/powerpoint/2010/main" val="2531188539"/>
      </p:ext>
    </p:extLst>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66" y="1265263"/>
            <a:ext cx="10058400" cy="4556760"/>
          </a:xfrm>
        </p:spPr>
        <p:txBody>
          <a:bodyPr>
            <a:normAutofit fontScale="90000"/>
          </a:bodyPr>
          <a:lstStyle/>
          <a:p>
            <a:r>
              <a:rPr lang="en-GB" sz="1800" b="1" dirty="0"/>
              <a:t>Tuning In </a:t>
            </a:r>
            <a:r>
              <a:rPr lang="en-AU" sz="1800" dirty="0"/>
              <a:t/>
            </a:r>
            <a:br>
              <a:rPr lang="en-AU" sz="1800" dirty="0"/>
            </a:br>
            <a:r>
              <a:rPr lang="en-GB" sz="1800" dirty="0">
                <a:solidFill>
                  <a:srgbClr val="000000"/>
                </a:solidFill>
              </a:rPr>
              <a:t>To gauge prior knowledge, immerse students in the inquiry and for students to pose questions for investigation</a:t>
            </a:r>
            <a:r>
              <a:rPr lang="en-AU" sz="1800" dirty="0">
                <a:solidFill>
                  <a:srgbClr val="000000"/>
                </a:solidFill>
              </a:rPr>
              <a:t/>
            </a:r>
            <a:br>
              <a:rPr lang="en-AU" sz="1800" dirty="0">
                <a:solidFill>
                  <a:srgbClr val="000000"/>
                </a:solidFill>
              </a:rPr>
            </a:br>
            <a:r>
              <a:rPr lang="en-AU" sz="1800" dirty="0" smtClean="0"/>
              <a:t/>
            </a:r>
            <a:br>
              <a:rPr lang="en-AU" sz="1800" dirty="0" smtClean="0"/>
            </a:br>
            <a:r>
              <a:rPr lang="en-GB" sz="1800" b="1" dirty="0" smtClean="0"/>
              <a:t>Finding </a:t>
            </a:r>
            <a:r>
              <a:rPr lang="en-GB" sz="1800" b="1" dirty="0"/>
              <a:t>Out</a:t>
            </a:r>
            <a:r>
              <a:rPr lang="en-AU" sz="1800" dirty="0"/>
              <a:t/>
            </a:r>
            <a:br>
              <a:rPr lang="en-AU" sz="1800" dirty="0"/>
            </a:br>
            <a:r>
              <a:rPr lang="en-GB" sz="1800" dirty="0">
                <a:solidFill>
                  <a:srgbClr val="000000"/>
                </a:solidFill>
              </a:rPr>
              <a:t>To collect information</a:t>
            </a:r>
            <a:r>
              <a:rPr lang="en-AU" sz="1800" dirty="0">
                <a:solidFill>
                  <a:srgbClr val="000000"/>
                </a:solidFill>
              </a:rPr>
              <a:t/>
            </a:r>
            <a:br>
              <a:rPr lang="en-AU" sz="1800" dirty="0">
                <a:solidFill>
                  <a:srgbClr val="000000"/>
                </a:solidFill>
              </a:rPr>
            </a:br>
            <a:r>
              <a:rPr lang="en-GB" sz="1800" b="1" dirty="0"/>
              <a:t> </a:t>
            </a:r>
            <a:r>
              <a:rPr lang="en-AU" sz="1800" dirty="0"/>
              <a:t/>
            </a:r>
            <a:br>
              <a:rPr lang="en-AU" sz="1800" dirty="0"/>
            </a:br>
            <a:r>
              <a:rPr lang="en-GB" sz="1800" b="1" dirty="0"/>
              <a:t>Sorting Out</a:t>
            </a:r>
            <a:r>
              <a:rPr lang="en-AU" sz="1800" dirty="0"/>
              <a:t/>
            </a:r>
            <a:br>
              <a:rPr lang="en-AU" sz="1800" dirty="0"/>
            </a:br>
            <a:r>
              <a:rPr lang="en-GB" sz="1800" dirty="0">
                <a:solidFill>
                  <a:srgbClr val="000000"/>
                </a:solidFill>
              </a:rPr>
              <a:t>To organise, represent and present collected data</a:t>
            </a:r>
            <a:r>
              <a:rPr lang="en-AU" sz="1800" dirty="0">
                <a:solidFill>
                  <a:srgbClr val="000000"/>
                </a:solidFill>
              </a:rPr>
              <a:t/>
            </a:r>
            <a:br>
              <a:rPr lang="en-AU" sz="1800" dirty="0">
                <a:solidFill>
                  <a:srgbClr val="000000"/>
                </a:solidFill>
              </a:rPr>
            </a:br>
            <a:r>
              <a:rPr lang="en-GB" sz="1800" b="1" dirty="0"/>
              <a:t> </a:t>
            </a:r>
            <a:r>
              <a:rPr lang="en-AU" sz="1800" dirty="0"/>
              <a:t/>
            </a:r>
            <a:br>
              <a:rPr lang="en-AU" sz="1800" dirty="0"/>
            </a:br>
            <a:r>
              <a:rPr lang="en-GB" sz="1800" b="1" dirty="0"/>
              <a:t>Going Further</a:t>
            </a:r>
            <a:r>
              <a:rPr lang="en-AU" sz="1800" dirty="0"/>
              <a:t/>
            </a:r>
            <a:br>
              <a:rPr lang="en-AU" sz="1800" dirty="0"/>
            </a:br>
            <a:r>
              <a:rPr lang="en-GB" sz="1800" dirty="0">
                <a:solidFill>
                  <a:srgbClr val="000000"/>
                </a:solidFill>
              </a:rPr>
              <a:t>To broaden and extend the unit if appropriate</a:t>
            </a:r>
            <a:r>
              <a:rPr lang="en-AU" sz="1800" dirty="0">
                <a:solidFill>
                  <a:srgbClr val="000000"/>
                </a:solidFill>
              </a:rPr>
              <a:t/>
            </a:r>
            <a:br>
              <a:rPr lang="en-AU" sz="1800" dirty="0">
                <a:solidFill>
                  <a:srgbClr val="000000"/>
                </a:solidFill>
              </a:rPr>
            </a:br>
            <a:r>
              <a:rPr lang="en-GB" sz="1800" b="1" dirty="0"/>
              <a:t> </a:t>
            </a:r>
            <a:r>
              <a:rPr lang="en-AU" sz="1800" dirty="0"/>
              <a:t/>
            </a:r>
            <a:br>
              <a:rPr lang="en-AU" sz="1800" dirty="0"/>
            </a:br>
            <a:r>
              <a:rPr lang="en-GB" sz="1800" b="1" dirty="0"/>
              <a:t>Reflection </a:t>
            </a:r>
            <a:r>
              <a:rPr lang="en-AU" sz="1800" dirty="0"/>
              <a:t/>
            </a:r>
            <a:br>
              <a:rPr lang="en-AU" sz="1800" dirty="0"/>
            </a:br>
            <a:r>
              <a:rPr lang="en-GB" sz="1800" dirty="0">
                <a:solidFill>
                  <a:srgbClr val="000000"/>
                </a:solidFill>
              </a:rPr>
              <a:t>To reflect on what they have learnt (understandings) and the process of learning (skills and dispositions</a:t>
            </a:r>
            <a:r>
              <a:rPr lang="en-GB" sz="1800" dirty="0" smtClean="0">
                <a:solidFill>
                  <a:srgbClr val="000000"/>
                </a:solidFill>
              </a:rPr>
              <a:t>)</a:t>
            </a:r>
            <a:r>
              <a:rPr lang="en-GB" sz="1800" dirty="0">
                <a:solidFill>
                  <a:srgbClr val="000000"/>
                </a:solidFill>
              </a:rPr>
              <a:t/>
            </a:r>
            <a:br>
              <a:rPr lang="en-GB" sz="1800" dirty="0">
                <a:solidFill>
                  <a:srgbClr val="000000"/>
                </a:solidFill>
              </a:rPr>
            </a:br>
            <a:r>
              <a:rPr lang="en-AU" sz="1800" dirty="0" smtClean="0"/>
              <a:t/>
            </a:r>
            <a:br>
              <a:rPr lang="en-AU" sz="1800" dirty="0" smtClean="0"/>
            </a:br>
            <a:r>
              <a:rPr lang="en-GB" sz="1800" b="1" dirty="0" smtClean="0"/>
              <a:t>Action</a:t>
            </a:r>
            <a:r>
              <a:rPr lang="en-AU" sz="1800" dirty="0"/>
              <a:t/>
            </a:r>
            <a:br>
              <a:rPr lang="en-AU" sz="1800" dirty="0"/>
            </a:br>
            <a:r>
              <a:rPr lang="en-GB" sz="1800" dirty="0">
                <a:solidFill>
                  <a:srgbClr val="000000"/>
                </a:solidFill>
              </a:rPr>
              <a:t>To apply or act on what has been learnt </a:t>
            </a:r>
            <a:r>
              <a:rPr lang="en-AU" dirty="0"/>
              <a:t/>
            </a:r>
            <a:br>
              <a:rPr lang="en-AU" dirty="0"/>
            </a:br>
            <a:endParaRPr lang="en-US" dirty="0"/>
          </a:p>
        </p:txBody>
      </p:sp>
    </p:spTree>
    <p:extLst>
      <p:ext uri="{BB962C8B-B14F-4D97-AF65-F5344CB8AC3E}">
        <p14:creationId xmlns:p14="http://schemas.microsoft.com/office/powerpoint/2010/main" val="2291267790"/>
      </p:ext>
    </p:extLst>
  </p:cSld>
  <p:clrMapOvr>
    <a:masterClrMapping/>
  </p:clrMapOvr>
  <mc:AlternateContent xmlns:mc="http://schemas.openxmlformats.org/markup-compatibility/2006" xmlns:p14="http://schemas.microsoft.com/office/powerpoint/2010/main">
    <mc:Choice Requires="p14">
      <p:transition spd="slow" p14:dur="2000" advTm="25000">
        <p:wipe/>
      </p:transition>
    </mc:Choice>
    <mc:Fallback xmlns="">
      <p:transition xmlns:p14="http://schemas.microsoft.com/office/powerpoint/2010/main" spd="slow" advTm="25000">
        <p:wip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2800" b="1" dirty="0" smtClean="0"/>
              <a:t>Inquiry In Term 1</a:t>
            </a:r>
            <a:endParaRPr lang="en-AU" sz="2800" b="1" dirty="0"/>
          </a:p>
        </p:txBody>
      </p:sp>
      <p:sp>
        <p:nvSpPr>
          <p:cNvPr id="3" name="Text Placeholder 2"/>
          <p:cNvSpPr>
            <a:spLocks noGrp="1"/>
          </p:cNvSpPr>
          <p:nvPr>
            <p:ph type="body" idx="1"/>
          </p:nvPr>
        </p:nvSpPr>
        <p:spPr>
          <a:xfrm>
            <a:off x="1178507" y="1853691"/>
            <a:ext cx="9715500" cy="4113540"/>
          </a:xfrm>
        </p:spPr>
        <p:txBody>
          <a:bodyPr>
            <a:normAutofit fontScale="92500" lnSpcReduction="20000"/>
          </a:bodyPr>
          <a:lstStyle/>
          <a:p>
            <a:r>
              <a:rPr lang="en-US" sz="2400" b="1" dirty="0" smtClean="0">
                <a:solidFill>
                  <a:schemeClr val="bg2">
                    <a:lumMod val="50000"/>
                  </a:schemeClr>
                </a:solidFill>
              </a:rPr>
              <a:t>Our key understandings in Term 1 are: </a:t>
            </a:r>
          </a:p>
          <a:p>
            <a:endParaRPr lang="en-US" sz="2400" dirty="0" smtClean="0"/>
          </a:p>
          <a:p>
            <a:pPr marL="342900" indent="-342900">
              <a:buFont typeface="Arial"/>
              <a:buChar char="•"/>
            </a:pPr>
            <a:r>
              <a:rPr lang="en-US" sz="2400" dirty="0" smtClean="0">
                <a:solidFill>
                  <a:srgbClr val="000000"/>
                </a:solidFill>
              </a:rPr>
              <a:t>There </a:t>
            </a:r>
            <a:r>
              <a:rPr lang="en-US" sz="2400" dirty="0">
                <a:solidFill>
                  <a:srgbClr val="000000"/>
                </a:solidFill>
              </a:rPr>
              <a:t>are similarities and differences between lifestyles in the past and </a:t>
            </a:r>
            <a:r>
              <a:rPr lang="en-US" sz="2400" dirty="0" smtClean="0">
                <a:solidFill>
                  <a:srgbClr val="000000"/>
                </a:solidFill>
              </a:rPr>
              <a:t>now</a:t>
            </a:r>
            <a:endParaRPr lang="en-US" sz="2400" dirty="0">
              <a:solidFill>
                <a:srgbClr val="000000"/>
              </a:solidFill>
            </a:endParaRPr>
          </a:p>
          <a:p>
            <a:pPr marL="342900" indent="-342900">
              <a:buFont typeface="Arial"/>
              <a:buChar char="•"/>
            </a:pPr>
            <a:r>
              <a:rPr lang="en-US" sz="2400" dirty="0" smtClean="0">
                <a:solidFill>
                  <a:srgbClr val="000000"/>
                </a:solidFill>
              </a:rPr>
              <a:t>In </a:t>
            </a:r>
            <a:r>
              <a:rPr lang="en-US" sz="2400" dirty="0">
                <a:solidFill>
                  <a:srgbClr val="000000"/>
                </a:solidFill>
              </a:rPr>
              <a:t>the past the land was used and valued in different </a:t>
            </a:r>
            <a:r>
              <a:rPr lang="en-US" sz="2400" dirty="0" smtClean="0">
                <a:solidFill>
                  <a:srgbClr val="000000"/>
                </a:solidFill>
              </a:rPr>
              <a:t>ways</a:t>
            </a:r>
          </a:p>
          <a:p>
            <a:pPr marL="342900" indent="-342900">
              <a:buFont typeface="Arial"/>
              <a:buChar char="•"/>
            </a:pPr>
            <a:endParaRPr lang="en-US" sz="2400" dirty="0">
              <a:solidFill>
                <a:srgbClr val="000000"/>
              </a:solidFill>
            </a:endParaRPr>
          </a:p>
          <a:p>
            <a:pPr marL="342900" indent="-342900">
              <a:buFont typeface="Arial"/>
              <a:buChar char="•"/>
            </a:pPr>
            <a:endParaRPr lang="en-US" sz="2400" dirty="0" smtClean="0">
              <a:solidFill>
                <a:srgbClr val="000000"/>
              </a:solidFill>
            </a:endParaRPr>
          </a:p>
          <a:p>
            <a:pPr marL="342900" indent="-342900">
              <a:buFont typeface="Arial"/>
              <a:buChar char="•"/>
            </a:pPr>
            <a:endParaRPr lang="en-US" sz="2400" dirty="0">
              <a:solidFill>
                <a:srgbClr val="000000"/>
              </a:solidFill>
            </a:endParaRPr>
          </a:p>
          <a:p>
            <a:endParaRPr lang="en-AU" sz="2300" dirty="0">
              <a:solidFill>
                <a:srgbClr val="000000"/>
              </a:solidFill>
            </a:endParaRPr>
          </a:p>
          <a:p>
            <a:r>
              <a:rPr lang="en-AU" sz="2300" b="1" i="1" dirty="0">
                <a:solidFill>
                  <a:schemeClr val="accent1">
                    <a:lumMod val="75000"/>
                  </a:schemeClr>
                </a:solidFill>
              </a:rPr>
              <a:t>We would love parent and community involvement </a:t>
            </a:r>
            <a:r>
              <a:rPr lang="en-AU" sz="2300" b="1" i="1" dirty="0" smtClean="0">
                <a:solidFill>
                  <a:schemeClr val="accent1">
                    <a:lumMod val="75000"/>
                  </a:schemeClr>
                </a:solidFill>
              </a:rPr>
              <a:t>in all of our Inquiry Units, so </a:t>
            </a:r>
            <a:r>
              <a:rPr lang="en-AU" sz="2300" b="1" i="1" dirty="0">
                <a:solidFill>
                  <a:schemeClr val="accent1">
                    <a:lumMod val="75000"/>
                  </a:schemeClr>
                </a:solidFill>
              </a:rPr>
              <a:t>please keep an eye out on Compass for Newsfeed Items and Events.</a:t>
            </a:r>
          </a:p>
          <a:p>
            <a:pPr marL="342900" indent="-342900">
              <a:buFont typeface="Arial"/>
              <a:buChar char="•"/>
            </a:pPr>
            <a:endParaRPr lang="en-AU" sz="2300" dirty="0">
              <a:solidFill>
                <a:srgbClr val="000000"/>
              </a:solidFill>
            </a:endParaRPr>
          </a:p>
        </p:txBody>
      </p:sp>
      <p:pic>
        <p:nvPicPr>
          <p:cNvPr id="4" name="Picture 3" descr="Screen Shot 2018-02-05 at 4.24.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267" y="3612394"/>
            <a:ext cx="2134967" cy="1077429"/>
          </a:xfrm>
          <a:prstGeom prst="rect">
            <a:avLst/>
          </a:prstGeom>
        </p:spPr>
      </p:pic>
    </p:spTree>
    <p:extLst>
      <p:ext uri="{BB962C8B-B14F-4D97-AF65-F5344CB8AC3E}">
        <p14:creationId xmlns:p14="http://schemas.microsoft.com/office/powerpoint/2010/main" val="1296641656"/>
      </p:ext>
    </p:extLst>
  </p:cSld>
  <p:clrMapOvr>
    <a:masterClrMapping/>
  </p:clrMapOvr>
  <mc:AlternateContent xmlns:mc="http://schemas.openxmlformats.org/markup-compatibility/2006" xmlns:p14="http://schemas.microsoft.com/office/powerpoint/2010/main">
    <mc:Choice Requires="p14">
      <p:transition spd="slow" p14:dur="2000" advTm="15000">
        <p:wipe/>
      </p:transition>
    </mc:Choice>
    <mc:Fallback xmlns="">
      <p:transition xmlns:p14="http://schemas.microsoft.com/office/powerpoint/2010/main" spd="slow" advTm="15000">
        <p:wip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Homework</a:t>
            </a:r>
            <a:endParaRPr lang="en-AU" sz="4000" b="1" dirty="0"/>
          </a:p>
        </p:txBody>
      </p:sp>
      <p:sp>
        <p:nvSpPr>
          <p:cNvPr id="9" name="Text Placeholder 8"/>
          <p:cNvSpPr>
            <a:spLocks noGrp="1"/>
          </p:cNvSpPr>
          <p:nvPr>
            <p:ph type="body" idx="1"/>
          </p:nvPr>
        </p:nvSpPr>
        <p:spPr>
          <a:xfrm>
            <a:off x="1192214" y="2442635"/>
            <a:ext cx="7821543" cy="3826085"/>
          </a:xfrm>
        </p:spPr>
        <p:txBody>
          <a:bodyPr>
            <a:normAutofit/>
          </a:bodyPr>
          <a:lstStyle/>
          <a:p>
            <a:r>
              <a:rPr lang="en-US" b="1" dirty="0" err="1" smtClean="0">
                <a:solidFill>
                  <a:srgbClr val="4A6300"/>
                </a:solidFill>
              </a:rPr>
              <a:t>Mathletics</a:t>
            </a:r>
            <a:endParaRPr lang="en-US" b="1" dirty="0">
              <a:solidFill>
                <a:srgbClr val="4A6300"/>
              </a:solidFill>
            </a:endParaRPr>
          </a:p>
          <a:p>
            <a:r>
              <a:rPr lang="en-US" dirty="0" smtClean="0">
                <a:solidFill>
                  <a:srgbClr val="000000"/>
                </a:solidFill>
              </a:rPr>
              <a:t>Each week students will be given set </a:t>
            </a:r>
            <a:r>
              <a:rPr lang="en-US" dirty="0" err="1" smtClean="0">
                <a:solidFill>
                  <a:srgbClr val="000000"/>
                </a:solidFill>
              </a:rPr>
              <a:t>Mathletics</a:t>
            </a:r>
            <a:r>
              <a:rPr lang="en-US" dirty="0" smtClean="0">
                <a:solidFill>
                  <a:srgbClr val="000000"/>
                </a:solidFill>
              </a:rPr>
              <a:t> tasks related to the content being taught in class at the time. Students are expected to complete these each week and the teacher will follow students’ progress online. </a:t>
            </a:r>
          </a:p>
          <a:p>
            <a:endParaRPr lang="en-US" dirty="0" smtClean="0">
              <a:solidFill>
                <a:srgbClr val="4A6300"/>
              </a:solidFill>
            </a:endParaRPr>
          </a:p>
          <a:p>
            <a:r>
              <a:rPr lang="en-US" b="1" dirty="0" smtClean="0">
                <a:solidFill>
                  <a:srgbClr val="4A6300"/>
                </a:solidFill>
              </a:rPr>
              <a:t>Talk Homework</a:t>
            </a:r>
            <a:endParaRPr lang="en-US" b="1" dirty="0">
              <a:solidFill>
                <a:srgbClr val="4A6300"/>
              </a:solidFill>
            </a:endParaRPr>
          </a:p>
          <a:p>
            <a:r>
              <a:rPr lang="en-US" dirty="0" smtClean="0">
                <a:solidFill>
                  <a:schemeClr val="tx1"/>
                </a:solidFill>
              </a:rPr>
              <a:t>Students will also receive writing topics to discuss with parents/guardians and family the night before a Big Write. </a:t>
            </a:r>
            <a:endParaRPr lang="en-US" dirty="0">
              <a:solidFill>
                <a:schemeClr val="bg1"/>
              </a:solidFill>
            </a:endParaRPr>
          </a:p>
        </p:txBody>
      </p:sp>
      <p:sp>
        <p:nvSpPr>
          <p:cNvPr id="7" name="TextBox 6"/>
          <p:cNvSpPr txBox="1"/>
          <p:nvPr/>
        </p:nvSpPr>
        <p:spPr>
          <a:xfrm>
            <a:off x="1527634" y="1655814"/>
            <a:ext cx="8981157" cy="830997"/>
          </a:xfrm>
          <a:prstGeom prst="rect">
            <a:avLst/>
          </a:prstGeom>
          <a:noFill/>
        </p:spPr>
        <p:txBody>
          <a:bodyPr wrap="square" rtlCol="0">
            <a:spAutoFit/>
          </a:bodyPr>
          <a:lstStyle/>
          <a:p>
            <a:r>
              <a:rPr lang="en-AU" sz="2400" dirty="0" smtClean="0"/>
              <a:t>In Year 2 Students are expected to complete the following activities for homework.</a:t>
            </a:r>
            <a:endParaRPr lang="en-AU" sz="2400" dirty="0"/>
          </a:p>
        </p:txBody>
      </p:sp>
      <p:pic>
        <p:nvPicPr>
          <p:cNvPr id="3" name="Picture 2" descr="Screen Shot 2018-02-07 at 2.2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547" y="3267182"/>
            <a:ext cx="2107025" cy="1445203"/>
          </a:xfrm>
          <a:prstGeom prst="rect">
            <a:avLst/>
          </a:prstGeom>
        </p:spPr>
      </p:pic>
    </p:spTree>
    <p:extLst>
      <p:ext uri="{BB962C8B-B14F-4D97-AF65-F5344CB8AC3E}">
        <p14:creationId xmlns:p14="http://schemas.microsoft.com/office/powerpoint/2010/main" val="1097081189"/>
      </p:ext>
    </p:extLst>
  </p:cSld>
  <p:clrMapOvr>
    <a:masterClrMapping/>
  </p:clrMapOvr>
  <mc:AlternateContent xmlns:mc="http://schemas.openxmlformats.org/markup-compatibility/2006" xmlns:p14="http://schemas.microsoft.com/office/powerpoint/2010/main">
    <mc:Choice Requires="p14">
      <p:transition spd="slow" p14:dur="2000" advTm="25000">
        <p:wipe/>
      </p:transition>
    </mc:Choice>
    <mc:Fallback xmlns="">
      <p:transition xmlns:p14="http://schemas.microsoft.com/office/powerpoint/2010/main" spd="slow" advTm="25000">
        <p:wip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Homework</a:t>
            </a:r>
            <a:endParaRPr lang="en-AU" sz="4000" b="1" dirty="0"/>
          </a:p>
        </p:txBody>
      </p:sp>
      <p:sp>
        <p:nvSpPr>
          <p:cNvPr id="3" name="Text Placeholder 2"/>
          <p:cNvSpPr>
            <a:spLocks noGrp="1"/>
          </p:cNvSpPr>
          <p:nvPr>
            <p:ph type="body" idx="1"/>
          </p:nvPr>
        </p:nvSpPr>
        <p:spPr>
          <a:xfrm>
            <a:off x="1171045" y="1503557"/>
            <a:ext cx="5263622" cy="4451345"/>
          </a:xfrm>
        </p:spPr>
        <p:txBody>
          <a:bodyPr>
            <a:normAutofit/>
          </a:bodyPr>
          <a:lstStyle/>
          <a:p>
            <a:r>
              <a:rPr lang="en-US" b="1" dirty="0" smtClean="0">
                <a:solidFill>
                  <a:srgbClr val="4A6300"/>
                </a:solidFill>
              </a:rPr>
              <a:t>Home Reading</a:t>
            </a:r>
          </a:p>
          <a:p>
            <a:r>
              <a:rPr lang="en-US" dirty="0" smtClean="0">
                <a:solidFill>
                  <a:srgbClr val="000000"/>
                </a:solidFill>
              </a:rPr>
              <a:t>Home Reading is designed for easy and enjoyable reading for the child. Students select a book each day from their allocated book box in the classroom. Parents should listen to their child read every night and encourage discussion about the text. Students will be sent home with a ‘reading strategies and comprehension bookmark’. Please use this to help guide text discussions. </a:t>
            </a:r>
            <a:endParaRPr lang="en-US" dirty="0">
              <a:solidFill>
                <a:srgbClr val="000000"/>
              </a:solidFill>
            </a:endParaRPr>
          </a:p>
        </p:txBody>
      </p:sp>
      <p:pic>
        <p:nvPicPr>
          <p:cNvPr id="5" name="Picture 4" descr="Screen Shot 2017-02-02 at 1.5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66" y="2817466"/>
            <a:ext cx="4296833" cy="3467954"/>
          </a:xfrm>
          <a:prstGeom prst="rect">
            <a:avLst/>
          </a:prstGeom>
        </p:spPr>
      </p:pic>
    </p:spTree>
    <p:extLst>
      <p:ext uri="{BB962C8B-B14F-4D97-AF65-F5344CB8AC3E}">
        <p14:creationId xmlns:p14="http://schemas.microsoft.com/office/powerpoint/2010/main" val="68259527"/>
      </p:ext>
    </p:extLst>
  </p:cSld>
  <p:clrMapOvr>
    <a:masterClrMapping/>
  </p:clrMapOvr>
  <mc:AlternateContent xmlns:mc="http://schemas.openxmlformats.org/markup-compatibility/2006" xmlns:p14="http://schemas.microsoft.com/office/powerpoint/2010/main">
    <mc:Choice Requires="p14">
      <p:transition spd="slow" p14:dur="2000" advTm="19000">
        <p:wipe/>
      </p:transition>
    </mc:Choice>
    <mc:Fallback xmlns="">
      <p:transition xmlns:p14="http://schemas.microsoft.com/office/powerpoint/2010/main" spd="slow" advTm="19000">
        <p:wip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Share Time</a:t>
            </a:r>
            <a:endParaRPr lang="en-AU" sz="4000" b="1" dirty="0"/>
          </a:p>
        </p:txBody>
      </p:sp>
      <p:sp>
        <p:nvSpPr>
          <p:cNvPr id="3" name="Text Placeholder 2"/>
          <p:cNvSpPr>
            <a:spLocks noGrp="1"/>
          </p:cNvSpPr>
          <p:nvPr>
            <p:ph type="body" idx="1"/>
          </p:nvPr>
        </p:nvSpPr>
        <p:spPr>
          <a:xfrm>
            <a:off x="1700213" y="2561167"/>
            <a:ext cx="8535988" cy="2053166"/>
          </a:xfrm>
        </p:spPr>
        <p:txBody>
          <a:bodyPr>
            <a:normAutofit/>
          </a:bodyPr>
          <a:lstStyle/>
          <a:p>
            <a:r>
              <a:rPr lang="en-US" sz="2400" dirty="0" smtClean="0">
                <a:solidFill>
                  <a:srgbClr val="000000"/>
                </a:solidFill>
              </a:rPr>
              <a:t>Every fortnight students will prepare a short speech to present to their classmates during Share Time. These presentations will be on a specific topic relating to the Inquiry Unit. </a:t>
            </a:r>
          </a:p>
          <a:p>
            <a:endParaRPr lang="en-US" dirty="0">
              <a:solidFill>
                <a:srgbClr val="000000"/>
              </a:solidFill>
            </a:endParaRPr>
          </a:p>
          <a:p>
            <a:endParaRPr lang="en-US" dirty="0">
              <a:solidFill>
                <a:srgbClr val="000000"/>
              </a:solidFill>
            </a:endParaRPr>
          </a:p>
        </p:txBody>
      </p:sp>
      <p:pic>
        <p:nvPicPr>
          <p:cNvPr id="5" name="Picture 4" descr="Screen Shot 2017-02-06 at 2.3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9924">
            <a:off x="8371416" y="3937001"/>
            <a:ext cx="2314222" cy="2314222"/>
          </a:xfrm>
          <a:prstGeom prst="rect">
            <a:avLst/>
          </a:prstGeom>
        </p:spPr>
      </p:pic>
    </p:spTree>
    <p:extLst>
      <p:ext uri="{BB962C8B-B14F-4D97-AF65-F5344CB8AC3E}">
        <p14:creationId xmlns:p14="http://schemas.microsoft.com/office/powerpoint/2010/main" val="2622443699"/>
      </p:ext>
    </p:extLst>
  </p:cSld>
  <p:clrMapOvr>
    <a:masterClrMapping/>
  </p:clrMapOvr>
  <mc:AlternateContent xmlns:mc="http://schemas.openxmlformats.org/markup-compatibility/2006" xmlns:p14="http://schemas.microsoft.com/office/powerpoint/2010/main">
    <mc:Choice Requires="p14">
      <p:transition spd="slow" p14:dur="2000" advTm="10000">
        <p:wipe/>
      </p:transition>
    </mc:Choice>
    <mc:Fallback xmlns="">
      <p:transition xmlns:p14="http://schemas.microsoft.com/office/powerpoint/2010/main" spd="slow" advTm="10000">
        <p:wip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Specialist programs</a:t>
            </a:r>
            <a:endParaRPr lang="en-AU" sz="4000" b="1" dirty="0"/>
          </a:p>
        </p:txBody>
      </p:sp>
      <p:sp>
        <p:nvSpPr>
          <p:cNvPr id="3" name="Text Placeholder 2"/>
          <p:cNvSpPr>
            <a:spLocks noGrp="1"/>
          </p:cNvSpPr>
          <p:nvPr>
            <p:ph type="body" idx="1"/>
          </p:nvPr>
        </p:nvSpPr>
        <p:spPr>
          <a:xfrm>
            <a:off x="1425046" y="1524003"/>
            <a:ext cx="8535988" cy="4508498"/>
          </a:xfrm>
        </p:spPr>
        <p:txBody>
          <a:bodyPr>
            <a:normAutofit/>
          </a:bodyPr>
          <a:lstStyle/>
          <a:p>
            <a:r>
              <a:rPr lang="en-US" dirty="0" smtClean="0">
                <a:solidFill>
                  <a:srgbClr val="000000"/>
                </a:solidFill>
              </a:rPr>
              <a:t>*</a:t>
            </a:r>
            <a:r>
              <a:rPr lang="en-US" b="1" dirty="0" smtClean="0">
                <a:solidFill>
                  <a:srgbClr val="000000"/>
                </a:solidFill>
              </a:rPr>
              <a:t>P.E </a:t>
            </a:r>
            <a:r>
              <a:rPr lang="en-US" dirty="0" smtClean="0">
                <a:solidFill>
                  <a:srgbClr val="000000"/>
                </a:solidFill>
              </a:rPr>
              <a:t>– 45 minutes each week </a:t>
            </a:r>
          </a:p>
          <a:p>
            <a:r>
              <a:rPr lang="en-US" dirty="0" smtClean="0">
                <a:solidFill>
                  <a:srgbClr val="000000"/>
                </a:solidFill>
              </a:rPr>
              <a:t>*</a:t>
            </a:r>
            <a:r>
              <a:rPr lang="en-US" b="1" dirty="0" smtClean="0">
                <a:solidFill>
                  <a:srgbClr val="000000"/>
                </a:solidFill>
              </a:rPr>
              <a:t>Japanese</a:t>
            </a:r>
            <a:r>
              <a:rPr lang="en-US" dirty="0" smtClean="0">
                <a:solidFill>
                  <a:srgbClr val="000000"/>
                </a:solidFill>
              </a:rPr>
              <a:t> – 45 minutes each week</a:t>
            </a:r>
          </a:p>
          <a:p>
            <a:r>
              <a:rPr lang="en-US" dirty="0">
                <a:solidFill>
                  <a:srgbClr val="000000"/>
                </a:solidFill>
              </a:rPr>
              <a:t>*</a:t>
            </a:r>
            <a:r>
              <a:rPr lang="en-US" b="1" dirty="0">
                <a:solidFill>
                  <a:srgbClr val="000000"/>
                </a:solidFill>
              </a:rPr>
              <a:t>Art </a:t>
            </a:r>
            <a:r>
              <a:rPr lang="en-US" dirty="0">
                <a:solidFill>
                  <a:srgbClr val="000000"/>
                </a:solidFill>
              </a:rPr>
              <a:t>– 90 minutes each </a:t>
            </a:r>
            <a:r>
              <a:rPr lang="en-US" dirty="0" smtClean="0">
                <a:solidFill>
                  <a:srgbClr val="000000"/>
                </a:solidFill>
              </a:rPr>
              <a:t>week (Semester 1)</a:t>
            </a:r>
            <a:endParaRPr lang="en-US" dirty="0">
              <a:solidFill>
                <a:srgbClr val="000000"/>
              </a:solidFill>
            </a:endParaRPr>
          </a:p>
          <a:p>
            <a:endParaRPr lang="en-US" dirty="0" smtClean="0">
              <a:solidFill>
                <a:srgbClr val="000000"/>
              </a:solidFill>
            </a:endParaRPr>
          </a:p>
          <a:p>
            <a:r>
              <a:rPr lang="en-US" dirty="0" smtClean="0">
                <a:solidFill>
                  <a:srgbClr val="000000"/>
                </a:solidFill>
              </a:rPr>
              <a:t>*</a:t>
            </a:r>
            <a:r>
              <a:rPr lang="en-US" b="1" dirty="0" smtClean="0">
                <a:solidFill>
                  <a:srgbClr val="000000"/>
                </a:solidFill>
              </a:rPr>
              <a:t>Science</a:t>
            </a:r>
            <a:r>
              <a:rPr lang="en-US" dirty="0" smtClean="0">
                <a:solidFill>
                  <a:srgbClr val="000000"/>
                </a:solidFill>
              </a:rPr>
              <a:t> – 90 minutes each fortnight</a:t>
            </a:r>
            <a:endParaRPr lang="en-US" dirty="0">
              <a:solidFill>
                <a:srgbClr val="000000"/>
              </a:solidFill>
            </a:endParaRPr>
          </a:p>
          <a:p>
            <a:r>
              <a:rPr lang="en-US" dirty="0" smtClean="0">
                <a:solidFill>
                  <a:srgbClr val="000000"/>
                </a:solidFill>
              </a:rPr>
              <a:t>*</a:t>
            </a:r>
            <a:r>
              <a:rPr lang="en-US" b="1" dirty="0" smtClean="0">
                <a:solidFill>
                  <a:srgbClr val="000000"/>
                </a:solidFill>
              </a:rPr>
              <a:t>Music</a:t>
            </a:r>
            <a:r>
              <a:rPr lang="en-US" dirty="0" smtClean="0">
                <a:solidFill>
                  <a:srgbClr val="000000"/>
                </a:solidFill>
              </a:rPr>
              <a:t> – 90 minutes each fortnight (Semester 2)</a:t>
            </a:r>
          </a:p>
          <a:p>
            <a:endParaRPr lang="en-US" dirty="0">
              <a:solidFill>
                <a:srgbClr val="000000"/>
              </a:solidFill>
            </a:endParaRPr>
          </a:p>
          <a:p>
            <a:r>
              <a:rPr lang="en-US" dirty="0" smtClean="0">
                <a:solidFill>
                  <a:srgbClr val="000000"/>
                </a:solidFill>
              </a:rPr>
              <a:t>*</a:t>
            </a:r>
            <a:r>
              <a:rPr lang="en-US" b="1" dirty="0" smtClean="0">
                <a:solidFill>
                  <a:srgbClr val="000000"/>
                </a:solidFill>
              </a:rPr>
              <a:t>ICT</a:t>
            </a:r>
            <a:r>
              <a:rPr lang="en-US" dirty="0" smtClean="0">
                <a:solidFill>
                  <a:srgbClr val="000000"/>
                </a:solidFill>
              </a:rPr>
              <a:t> – is now taught by the classroom teacher</a:t>
            </a:r>
          </a:p>
          <a:p>
            <a:r>
              <a:rPr lang="en-US" i="1" dirty="0" smtClean="0">
                <a:solidFill>
                  <a:srgbClr val="000000"/>
                </a:solidFill>
              </a:rPr>
              <a:t>*</a:t>
            </a:r>
            <a:r>
              <a:rPr lang="en-US" b="1" dirty="0" smtClean="0">
                <a:solidFill>
                  <a:srgbClr val="000000"/>
                </a:solidFill>
              </a:rPr>
              <a:t>Library – </a:t>
            </a:r>
            <a:r>
              <a:rPr lang="en-US" dirty="0" smtClean="0">
                <a:solidFill>
                  <a:srgbClr val="000000"/>
                </a:solidFill>
              </a:rPr>
              <a:t>30 minutes each week (classroom teachers)</a:t>
            </a:r>
          </a:p>
          <a:p>
            <a:endParaRPr lang="en-US" dirty="0">
              <a:solidFill>
                <a:srgbClr val="000000"/>
              </a:solidFill>
            </a:endParaRPr>
          </a:p>
          <a:p>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1484315" y="5279994"/>
            <a:ext cx="705272" cy="877022"/>
          </a:xfrm>
          <a:prstGeom prst="rect">
            <a:avLst/>
          </a:prstGeom>
        </p:spPr>
      </p:pic>
      <p:pic>
        <p:nvPicPr>
          <p:cNvPr id="8" name="Picture 7"/>
          <p:cNvPicPr>
            <a:picLocks noChangeAspect="1"/>
          </p:cNvPicPr>
          <p:nvPr/>
        </p:nvPicPr>
        <p:blipFill>
          <a:blip r:embed="rId3"/>
          <a:stretch>
            <a:fillRect/>
          </a:stretch>
        </p:blipFill>
        <p:spPr>
          <a:xfrm>
            <a:off x="9031481" y="4010345"/>
            <a:ext cx="1619251" cy="1676400"/>
          </a:xfrm>
          <a:prstGeom prst="rect">
            <a:avLst/>
          </a:prstGeom>
        </p:spPr>
      </p:pic>
    </p:spTree>
    <p:extLst>
      <p:ext uri="{BB962C8B-B14F-4D97-AF65-F5344CB8AC3E}">
        <p14:creationId xmlns:p14="http://schemas.microsoft.com/office/powerpoint/2010/main" val="2324289213"/>
      </p:ext>
    </p:extLst>
  </p:cSld>
  <p:clrMapOvr>
    <a:masterClrMapping/>
  </p:clrMapOvr>
  <mc:AlternateContent xmlns:mc="http://schemas.openxmlformats.org/markup-compatibility/2006" xmlns:p14="http://schemas.microsoft.com/office/powerpoint/2010/main">
    <mc:Choice Requires="p14">
      <p:transition spd="slow" p14:dur="2000" advTm="18000">
        <p:wipe/>
      </p:transition>
    </mc:Choice>
    <mc:Fallback xmlns="">
      <p:transition xmlns:p14="http://schemas.microsoft.com/office/powerpoint/2010/main" spd="slow" advTm="18000">
        <p:wip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Behavioural expectations</a:t>
            </a:r>
            <a:endParaRPr lang="en-AU" sz="4000" b="1" dirty="0"/>
          </a:p>
        </p:txBody>
      </p:sp>
      <p:sp>
        <p:nvSpPr>
          <p:cNvPr id="3" name="Text Placeholder 2"/>
          <p:cNvSpPr>
            <a:spLocks noGrp="1"/>
          </p:cNvSpPr>
          <p:nvPr>
            <p:ph type="body" idx="1"/>
          </p:nvPr>
        </p:nvSpPr>
        <p:spPr>
          <a:xfrm>
            <a:off x="959379" y="2209802"/>
            <a:ext cx="8535988" cy="1240366"/>
          </a:xfrm>
        </p:spPr>
        <p:txBody>
          <a:bodyPr>
            <a:normAutofit/>
          </a:bodyPr>
          <a:lstStyle/>
          <a:p>
            <a:r>
              <a:rPr lang="en-US" dirty="0" smtClean="0">
                <a:solidFill>
                  <a:srgbClr val="000000"/>
                </a:solidFill>
              </a:rPr>
              <a:t>*</a:t>
            </a:r>
            <a:r>
              <a:rPr lang="en-US" i="1" dirty="0" smtClean="0">
                <a:solidFill>
                  <a:srgbClr val="000000"/>
                </a:solidFill>
              </a:rPr>
              <a:t>Everyone has the right to feel safe</a:t>
            </a:r>
          </a:p>
          <a:p>
            <a:r>
              <a:rPr lang="en-US" i="1" dirty="0" smtClean="0">
                <a:solidFill>
                  <a:srgbClr val="000000"/>
                </a:solidFill>
              </a:rPr>
              <a:t>*Everyone has the right to learn</a:t>
            </a:r>
          </a:p>
          <a:p>
            <a:r>
              <a:rPr lang="en-US" i="1" dirty="0" smtClean="0">
                <a:solidFill>
                  <a:srgbClr val="000000"/>
                </a:solidFill>
              </a:rPr>
              <a:t>*Everyone has the right to be treated with respect</a:t>
            </a:r>
          </a:p>
          <a:p>
            <a:endParaRPr lang="en-US" i="1" dirty="0"/>
          </a:p>
          <a:p>
            <a:endParaRPr lang="en-US" i="1" dirty="0" smtClean="0"/>
          </a:p>
          <a:p>
            <a:endParaRPr lang="en-US" dirty="0"/>
          </a:p>
          <a:p>
            <a:endParaRPr lang="en-US" dirty="0"/>
          </a:p>
        </p:txBody>
      </p:sp>
      <p:sp>
        <p:nvSpPr>
          <p:cNvPr id="4" name="TextBox 3"/>
          <p:cNvSpPr txBox="1"/>
          <p:nvPr/>
        </p:nvSpPr>
        <p:spPr>
          <a:xfrm>
            <a:off x="680954" y="3052831"/>
            <a:ext cx="8981157" cy="461665"/>
          </a:xfrm>
          <a:prstGeom prst="rect">
            <a:avLst/>
          </a:prstGeom>
          <a:noFill/>
        </p:spPr>
        <p:txBody>
          <a:bodyPr wrap="square" rtlCol="0">
            <a:spAutoFit/>
          </a:bodyPr>
          <a:lstStyle/>
          <a:p>
            <a:r>
              <a:rPr lang="en-AU" sz="2400" b="1" dirty="0" smtClean="0">
                <a:solidFill>
                  <a:schemeClr val="accent1">
                    <a:lumMod val="50000"/>
                  </a:schemeClr>
                </a:solidFill>
              </a:rPr>
              <a:t>Commitment to our School Values</a:t>
            </a:r>
            <a:endParaRPr lang="en-AU" sz="2400" b="1" dirty="0">
              <a:solidFill>
                <a:schemeClr val="accent1">
                  <a:lumMod val="50000"/>
                </a:schemeClr>
              </a:solidFill>
            </a:endParaRPr>
          </a:p>
        </p:txBody>
      </p:sp>
      <p:sp>
        <p:nvSpPr>
          <p:cNvPr id="6" name="Text Placeholder 2"/>
          <p:cNvSpPr txBox="1">
            <a:spLocks/>
          </p:cNvSpPr>
          <p:nvPr/>
        </p:nvSpPr>
        <p:spPr>
          <a:xfrm>
            <a:off x="684213" y="2950633"/>
            <a:ext cx="8535988" cy="35687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p>
        </p:txBody>
      </p:sp>
      <p:sp>
        <p:nvSpPr>
          <p:cNvPr id="9" name="Text Placeholder 2"/>
          <p:cNvSpPr txBox="1">
            <a:spLocks/>
          </p:cNvSpPr>
          <p:nvPr/>
        </p:nvSpPr>
        <p:spPr>
          <a:xfrm>
            <a:off x="942445" y="3513668"/>
            <a:ext cx="8535988" cy="2963332"/>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rgbClr val="000000"/>
                </a:solidFill>
              </a:rPr>
              <a:t>*Respect</a:t>
            </a:r>
          </a:p>
          <a:p>
            <a:r>
              <a:rPr lang="en-US" dirty="0" smtClean="0">
                <a:solidFill>
                  <a:srgbClr val="000000"/>
                </a:solidFill>
              </a:rPr>
              <a:t>*Responsibility </a:t>
            </a:r>
          </a:p>
          <a:p>
            <a:r>
              <a:rPr lang="en-US" dirty="0" smtClean="0">
                <a:solidFill>
                  <a:srgbClr val="000000"/>
                </a:solidFill>
              </a:rPr>
              <a:t>*Doing your best</a:t>
            </a:r>
          </a:p>
          <a:p>
            <a:r>
              <a:rPr lang="en-US" dirty="0" smtClean="0">
                <a:solidFill>
                  <a:srgbClr val="000000"/>
                </a:solidFill>
              </a:rPr>
              <a:t>*Honesty</a:t>
            </a:r>
          </a:p>
          <a:p>
            <a:r>
              <a:rPr lang="en-US" dirty="0" smtClean="0">
                <a:solidFill>
                  <a:srgbClr val="000000"/>
                </a:solidFill>
              </a:rPr>
              <a:t>*Trustworthiness </a:t>
            </a:r>
            <a:endParaRPr lang="en-US" dirty="0">
              <a:solidFill>
                <a:srgbClr val="000000"/>
              </a:solidFill>
            </a:endParaRPr>
          </a:p>
        </p:txBody>
      </p:sp>
    </p:spTree>
    <p:extLst>
      <p:ext uri="{BB962C8B-B14F-4D97-AF65-F5344CB8AC3E}">
        <p14:creationId xmlns:p14="http://schemas.microsoft.com/office/powerpoint/2010/main" val="1928983493"/>
      </p:ext>
    </p:extLst>
  </p:cSld>
  <p:clrMapOvr>
    <a:masterClrMapping/>
  </p:clrMapOvr>
  <mc:AlternateContent xmlns:mc="http://schemas.openxmlformats.org/markup-compatibility/2006" xmlns:p14="http://schemas.microsoft.com/office/powerpoint/2010/main">
    <mc:Choice Requires="p14">
      <p:transition spd="slow" p14:dur="2000" advTm="18000">
        <p:wipe/>
      </p:transition>
    </mc:Choice>
    <mc:Fallback xmlns="">
      <p:transition xmlns:p14="http://schemas.microsoft.com/office/powerpoint/2010/main" spd="slow" advTm="18000">
        <p:wip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Behavioural expectations</a:t>
            </a:r>
            <a:endParaRPr lang="en-AU" sz="4000" b="1" dirty="0"/>
          </a:p>
        </p:txBody>
      </p:sp>
      <p:sp>
        <p:nvSpPr>
          <p:cNvPr id="4" name="TextBox 3"/>
          <p:cNvSpPr txBox="1"/>
          <p:nvPr/>
        </p:nvSpPr>
        <p:spPr>
          <a:xfrm>
            <a:off x="532787" y="1655829"/>
            <a:ext cx="8981157" cy="461665"/>
          </a:xfrm>
          <a:prstGeom prst="rect">
            <a:avLst/>
          </a:prstGeom>
          <a:noFill/>
        </p:spPr>
        <p:txBody>
          <a:bodyPr wrap="square" rtlCol="0">
            <a:spAutoFit/>
          </a:bodyPr>
          <a:lstStyle/>
          <a:p>
            <a:pPr algn="ctr"/>
            <a:r>
              <a:rPr lang="en-AU" sz="2400" b="1" dirty="0" smtClean="0">
                <a:solidFill>
                  <a:srgbClr val="4A6300"/>
                </a:solidFill>
              </a:rPr>
              <a:t>Classroom Expectations</a:t>
            </a:r>
            <a:endParaRPr lang="en-AU" sz="2400" b="1" dirty="0">
              <a:solidFill>
                <a:srgbClr val="4A6300"/>
              </a:solidFill>
            </a:endParaRPr>
          </a:p>
        </p:txBody>
      </p:sp>
      <p:sp>
        <p:nvSpPr>
          <p:cNvPr id="6" name="Text Placeholder 2"/>
          <p:cNvSpPr txBox="1">
            <a:spLocks/>
          </p:cNvSpPr>
          <p:nvPr/>
        </p:nvSpPr>
        <p:spPr>
          <a:xfrm>
            <a:off x="684213" y="2950633"/>
            <a:ext cx="8535988" cy="35687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solidFill>
                <a:srgbClr val="4A6300"/>
              </a:solidFill>
            </a:endParaRPr>
          </a:p>
        </p:txBody>
      </p:sp>
      <p:sp>
        <p:nvSpPr>
          <p:cNvPr id="9" name="Text Placeholder 2"/>
          <p:cNvSpPr txBox="1">
            <a:spLocks/>
          </p:cNvSpPr>
          <p:nvPr/>
        </p:nvSpPr>
        <p:spPr>
          <a:xfrm>
            <a:off x="1027113" y="2074334"/>
            <a:ext cx="8535988" cy="3767666"/>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lumMod val="95000"/>
                    <a:lumOff val="5000"/>
                  </a:schemeClr>
                </a:solidFill>
              </a:rPr>
              <a:t>Classroom expectations are negotiated in each classroom through brainstorming of ideas, discussion, reasoning and past experiences as well as knowledge of School Values.</a:t>
            </a:r>
          </a:p>
          <a:p>
            <a:endParaRPr lang="en-US" dirty="0">
              <a:solidFill>
                <a:schemeClr val="tx1">
                  <a:lumMod val="95000"/>
                  <a:lumOff val="5000"/>
                </a:schemeClr>
              </a:solidFill>
            </a:endParaRPr>
          </a:p>
          <a:p>
            <a:r>
              <a:rPr lang="en-US" dirty="0" smtClean="0">
                <a:solidFill>
                  <a:schemeClr val="tx1">
                    <a:lumMod val="95000"/>
                    <a:lumOff val="5000"/>
                  </a:schemeClr>
                </a:solidFill>
              </a:rPr>
              <a:t>Positive behaviours are regularly acknowledged in the classroom and at the whole school level (Citizen of the Month and Weekly Student Awards).</a:t>
            </a:r>
          </a:p>
          <a:p>
            <a:endParaRPr lang="en-US" dirty="0">
              <a:solidFill>
                <a:srgbClr val="4A6300"/>
              </a:solidFill>
            </a:endParaRPr>
          </a:p>
        </p:txBody>
      </p:sp>
    </p:spTree>
    <p:extLst>
      <p:ext uri="{BB962C8B-B14F-4D97-AF65-F5344CB8AC3E}">
        <p14:creationId xmlns:p14="http://schemas.microsoft.com/office/powerpoint/2010/main" val="3148105164"/>
      </p:ext>
    </p:extLst>
  </p:cSld>
  <p:clrMapOvr>
    <a:masterClrMapping/>
  </p:clrMapOvr>
  <mc:AlternateContent xmlns:mc="http://schemas.openxmlformats.org/markup-compatibility/2006" xmlns:p14="http://schemas.microsoft.com/office/powerpoint/2010/main">
    <mc:Choice Requires="p14">
      <p:transition spd="slow" p14:dur="2000" advTm="20000">
        <p:wipe/>
      </p:transition>
    </mc:Choice>
    <mc:Fallback xmlns="">
      <p:transition xmlns:p14="http://schemas.microsoft.com/office/powerpoint/2010/main" spd="slow" advTm="20000">
        <p:wip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965200"/>
          </a:xfrm>
        </p:spPr>
        <p:txBody>
          <a:bodyPr/>
          <a:lstStyle/>
          <a:p>
            <a:pPr algn="ctr"/>
            <a:r>
              <a:rPr lang="en-US" b="1" dirty="0" smtClean="0"/>
              <a:t>Rubbish Free School</a:t>
            </a:r>
            <a:endParaRPr lang="en-US" b="1" dirty="0"/>
          </a:p>
        </p:txBody>
      </p:sp>
      <p:sp>
        <p:nvSpPr>
          <p:cNvPr id="3" name="Text Placeholder 2"/>
          <p:cNvSpPr>
            <a:spLocks noGrp="1"/>
          </p:cNvSpPr>
          <p:nvPr>
            <p:ph type="body" idx="1"/>
          </p:nvPr>
        </p:nvSpPr>
        <p:spPr>
          <a:xfrm>
            <a:off x="1721379" y="1756833"/>
            <a:ext cx="8535988" cy="4106334"/>
          </a:xfrm>
        </p:spPr>
        <p:txBody>
          <a:bodyPr>
            <a:normAutofit lnSpcReduction="10000"/>
          </a:bodyPr>
          <a:lstStyle/>
          <a:p>
            <a:pPr lvl="0" algn="ctr"/>
            <a:r>
              <a:rPr lang="en-US" sz="2400" b="1" dirty="0" smtClean="0">
                <a:solidFill>
                  <a:schemeClr val="accent1">
                    <a:lumMod val="50000"/>
                  </a:schemeClr>
                </a:solidFill>
              </a:rPr>
              <a:t>A note from our Sustainability Team: </a:t>
            </a:r>
          </a:p>
          <a:p>
            <a:pPr lvl="0"/>
            <a:endParaRPr lang="en-US" dirty="0">
              <a:solidFill>
                <a:schemeClr val="tx1"/>
              </a:solidFill>
            </a:endParaRPr>
          </a:p>
          <a:p>
            <a:pPr marL="342900" lvl="0" indent="-342900">
              <a:buFont typeface="Arial"/>
              <a:buChar char="•"/>
            </a:pPr>
            <a:r>
              <a:rPr lang="en-US" dirty="0" smtClean="0">
                <a:solidFill>
                  <a:schemeClr val="tx1"/>
                </a:solidFill>
              </a:rPr>
              <a:t>We </a:t>
            </a:r>
            <a:r>
              <a:rPr lang="en-US" dirty="0">
                <a:solidFill>
                  <a:schemeClr val="tx1"/>
                </a:solidFill>
              </a:rPr>
              <a:t>want to reduce the amount of rubbish in the yard.</a:t>
            </a:r>
            <a:endParaRPr lang="en-AU" dirty="0">
              <a:solidFill>
                <a:schemeClr val="tx1"/>
              </a:solidFill>
            </a:endParaRPr>
          </a:p>
          <a:p>
            <a:pPr marL="342900" lvl="0" indent="-342900">
              <a:buFont typeface="Arial"/>
              <a:buChar char="•"/>
            </a:pPr>
            <a:r>
              <a:rPr lang="en-US" dirty="0">
                <a:solidFill>
                  <a:schemeClr val="tx1"/>
                </a:solidFill>
              </a:rPr>
              <a:t>Please send your children to school with their recess and lunch food in recyclable or reusable packaging.</a:t>
            </a:r>
            <a:endParaRPr lang="en-AU" dirty="0">
              <a:solidFill>
                <a:schemeClr val="tx1"/>
              </a:solidFill>
            </a:endParaRPr>
          </a:p>
          <a:p>
            <a:pPr marL="342900" lvl="0" indent="-342900">
              <a:buFont typeface="Arial"/>
              <a:buChar char="•"/>
            </a:pPr>
            <a:r>
              <a:rPr lang="en-US" dirty="0">
                <a:solidFill>
                  <a:schemeClr val="tx1"/>
                </a:solidFill>
              </a:rPr>
              <a:t>Students will have eating time in class. </a:t>
            </a:r>
            <a:endParaRPr lang="en-US" dirty="0" smtClean="0">
              <a:solidFill>
                <a:schemeClr val="tx1"/>
              </a:solidFill>
            </a:endParaRPr>
          </a:p>
          <a:p>
            <a:pPr marL="342900" lvl="0" indent="-342900">
              <a:buFont typeface="Arial"/>
              <a:buChar char="•"/>
            </a:pPr>
            <a:r>
              <a:rPr lang="en-US" dirty="0" smtClean="0">
                <a:solidFill>
                  <a:schemeClr val="tx1"/>
                </a:solidFill>
              </a:rPr>
              <a:t>For </a:t>
            </a:r>
            <a:r>
              <a:rPr lang="en-US" dirty="0">
                <a:solidFill>
                  <a:schemeClr val="tx1"/>
                </a:solidFill>
              </a:rPr>
              <a:t>any reusable packaging that they take outside, each grade has a tub located near the door to store their belongings in.</a:t>
            </a:r>
            <a:endParaRPr lang="en-AU" dirty="0">
              <a:solidFill>
                <a:schemeClr val="tx1"/>
              </a:solidFill>
            </a:endParaRPr>
          </a:p>
          <a:p>
            <a:pPr marL="342900" lvl="0" indent="-342900">
              <a:buFont typeface="Arial"/>
              <a:buChar char="•"/>
            </a:pPr>
            <a:r>
              <a:rPr lang="en-US" dirty="0">
                <a:solidFill>
                  <a:schemeClr val="tx1"/>
                </a:solidFill>
              </a:rPr>
              <a:t>All rubbish that does come to school, must go in the bin before they leave.</a:t>
            </a:r>
            <a:endParaRPr lang="en-AU" dirty="0">
              <a:solidFill>
                <a:schemeClr val="tx1"/>
              </a:solidFill>
            </a:endParaRPr>
          </a:p>
          <a:p>
            <a:pPr marL="342900" indent="-342900">
              <a:buFont typeface="Arial"/>
              <a:buChar char="•"/>
            </a:pPr>
            <a:r>
              <a:rPr lang="en-US" dirty="0">
                <a:solidFill>
                  <a:schemeClr val="tx1"/>
                </a:solidFill>
              </a:rPr>
              <a:t>Students who need to take rubbish outside (e.g. yoghurt containers) can only eat in the middle court yard.</a:t>
            </a:r>
            <a:endParaRPr lang="en-AU" dirty="0">
              <a:solidFill>
                <a:schemeClr val="tx1"/>
              </a:solidFill>
            </a:endParaRPr>
          </a:p>
          <a:p>
            <a:endParaRPr lang="en-US" dirty="0"/>
          </a:p>
        </p:txBody>
      </p:sp>
    </p:spTree>
    <p:extLst>
      <p:ext uri="{BB962C8B-B14F-4D97-AF65-F5344CB8AC3E}">
        <p14:creationId xmlns:p14="http://schemas.microsoft.com/office/powerpoint/2010/main" val="690665203"/>
      </p:ext>
    </p:extLst>
  </p:cSld>
  <p:clrMapOvr>
    <a:masterClrMapping/>
  </p:clrMapOvr>
  <mc:AlternateContent xmlns:mc="http://schemas.openxmlformats.org/markup-compatibility/2006" xmlns:p14="http://schemas.microsoft.com/office/powerpoint/2010/main">
    <mc:Choice Requires="p14">
      <p:transition spd="slow" p14:dur="2000" advTm="24000">
        <p:wipe/>
      </p:transition>
    </mc:Choice>
    <mc:Fallback xmlns="">
      <p:transition xmlns:p14="http://schemas.microsoft.com/office/powerpoint/2010/main" spd="slow" advTm="24000">
        <p:wip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4039" y="784722"/>
            <a:ext cx="8534401" cy="800768"/>
          </a:xfrm>
        </p:spPr>
        <p:txBody>
          <a:bodyPr/>
          <a:lstStyle/>
          <a:p>
            <a:r>
              <a:rPr lang="en-AU" b="1" dirty="0" smtClean="0">
                <a:solidFill>
                  <a:schemeClr val="bg2">
                    <a:lumMod val="75000"/>
                  </a:schemeClr>
                </a:solidFill>
              </a:rPr>
              <a:t>Welcome Parents &amp; Guardians</a:t>
            </a:r>
            <a:endParaRPr lang="en-AU" b="1" dirty="0">
              <a:solidFill>
                <a:schemeClr val="bg2">
                  <a:lumMod val="75000"/>
                </a:schemeClr>
              </a:solidFill>
            </a:endParaRPr>
          </a:p>
        </p:txBody>
      </p:sp>
      <p:sp>
        <p:nvSpPr>
          <p:cNvPr id="5" name="TextBox 4"/>
          <p:cNvSpPr txBox="1"/>
          <p:nvPr/>
        </p:nvSpPr>
        <p:spPr>
          <a:xfrm>
            <a:off x="5542547" y="2847547"/>
            <a:ext cx="3595856" cy="3447098"/>
          </a:xfrm>
          <a:prstGeom prst="rect">
            <a:avLst/>
          </a:prstGeom>
          <a:noFill/>
        </p:spPr>
        <p:txBody>
          <a:bodyPr wrap="none" rtlCol="0" anchor="ctr">
            <a:spAutoFit/>
          </a:bodyPr>
          <a:lstStyle/>
          <a:p>
            <a:pPr marL="285750" indent="-285750">
              <a:lnSpc>
                <a:spcPct val="250000"/>
              </a:lnSpc>
              <a:buFont typeface="Arial" panose="020B0604020202020204" pitchFamily="34" charset="0"/>
              <a:buChar char="•"/>
            </a:pPr>
            <a:r>
              <a:rPr lang="en-AU" sz="2000" dirty="0" smtClean="0">
                <a:solidFill>
                  <a:srgbClr val="000000"/>
                </a:solidFill>
              </a:rPr>
              <a:t>Behavioural Expectations</a:t>
            </a:r>
          </a:p>
          <a:p>
            <a:pPr marL="285750" indent="-285750">
              <a:lnSpc>
                <a:spcPct val="250000"/>
              </a:lnSpc>
              <a:buFont typeface="Arial" panose="020B0604020202020204" pitchFamily="34" charset="0"/>
              <a:buChar char="•"/>
            </a:pPr>
            <a:r>
              <a:rPr lang="en-AU" sz="2000" dirty="0" smtClean="0">
                <a:solidFill>
                  <a:srgbClr val="000000"/>
                </a:solidFill>
              </a:rPr>
              <a:t>Rubbish Free School</a:t>
            </a:r>
          </a:p>
          <a:p>
            <a:pPr marL="285750" indent="-285750">
              <a:lnSpc>
                <a:spcPct val="250000"/>
              </a:lnSpc>
              <a:buFont typeface="Arial" panose="020B0604020202020204" pitchFamily="34" charset="0"/>
              <a:buChar char="•"/>
            </a:pPr>
            <a:r>
              <a:rPr lang="en-AU" sz="2000" dirty="0" smtClean="0">
                <a:solidFill>
                  <a:srgbClr val="000000"/>
                </a:solidFill>
              </a:rPr>
              <a:t>Dates to Remember</a:t>
            </a:r>
          </a:p>
          <a:p>
            <a:pPr marL="285750" indent="-285750">
              <a:lnSpc>
                <a:spcPct val="250000"/>
              </a:lnSpc>
              <a:buFont typeface="Arial" panose="020B0604020202020204" pitchFamily="34" charset="0"/>
              <a:buChar char="•"/>
            </a:pPr>
            <a:r>
              <a:rPr lang="en-AU" sz="2000" dirty="0" smtClean="0">
                <a:solidFill>
                  <a:srgbClr val="000000"/>
                </a:solidFill>
              </a:rPr>
              <a:t>Question Time</a:t>
            </a:r>
          </a:p>
          <a:p>
            <a:pPr marL="285750" indent="-285750">
              <a:buFont typeface="Arial" panose="020B0604020202020204" pitchFamily="34" charset="0"/>
              <a:buChar char="•"/>
            </a:pPr>
            <a:endParaRPr lang="en-AU" dirty="0">
              <a:solidFill>
                <a:srgbClr val="000000"/>
              </a:solidFill>
            </a:endParaRPr>
          </a:p>
        </p:txBody>
      </p:sp>
      <p:sp>
        <p:nvSpPr>
          <p:cNvPr id="6" name="TextBox 5"/>
          <p:cNvSpPr txBox="1"/>
          <p:nvPr/>
        </p:nvSpPr>
        <p:spPr>
          <a:xfrm>
            <a:off x="2614014" y="1778175"/>
            <a:ext cx="6297153" cy="584776"/>
          </a:xfrm>
          <a:prstGeom prst="rect">
            <a:avLst/>
          </a:prstGeom>
          <a:noFill/>
        </p:spPr>
        <p:txBody>
          <a:bodyPr wrap="square" rtlCol="0">
            <a:spAutoFit/>
          </a:bodyPr>
          <a:lstStyle/>
          <a:p>
            <a:pPr algn="ctr"/>
            <a:r>
              <a:rPr lang="en-AU" sz="3200" b="1" dirty="0" smtClean="0">
                <a:solidFill>
                  <a:srgbClr val="4A6300"/>
                </a:solidFill>
              </a:rPr>
              <a:t>Overview of Presentation</a:t>
            </a:r>
            <a:endParaRPr lang="en-AU" sz="3200" b="1" dirty="0">
              <a:solidFill>
                <a:srgbClr val="4A6300"/>
              </a:solidFill>
            </a:endParaRPr>
          </a:p>
        </p:txBody>
      </p:sp>
      <p:sp>
        <p:nvSpPr>
          <p:cNvPr id="8" name="TextBox 7"/>
          <p:cNvSpPr txBox="1"/>
          <p:nvPr/>
        </p:nvSpPr>
        <p:spPr>
          <a:xfrm>
            <a:off x="1101764" y="2493878"/>
            <a:ext cx="3999401" cy="4985980"/>
          </a:xfrm>
          <a:prstGeom prst="rect">
            <a:avLst/>
          </a:prstGeom>
          <a:noFill/>
        </p:spPr>
        <p:txBody>
          <a:bodyPr wrap="square" rtlCol="0" anchor="ctr">
            <a:spAutoFit/>
          </a:bodyPr>
          <a:lstStyle/>
          <a:p>
            <a:pPr marL="285750" indent="-285750">
              <a:lnSpc>
                <a:spcPct val="250000"/>
              </a:lnSpc>
              <a:buFont typeface="Arial" panose="020B0604020202020204" pitchFamily="34" charset="0"/>
              <a:buChar char="•"/>
            </a:pPr>
            <a:r>
              <a:rPr lang="en-AU" sz="2000" dirty="0" smtClean="0">
                <a:solidFill>
                  <a:srgbClr val="000000"/>
                </a:solidFill>
              </a:rPr>
              <a:t>Literacy</a:t>
            </a:r>
          </a:p>
          <a:p>
            <a:pPr marL="285750" indent="-285750">
              <a:lnSpc>
                <a:spcPct val="250000"/>
              </a:lnSpc>
              <a:buFont typeface="Arial" panose="020B0604020202020204" pitchFamily="34" charset="0"/>
              <a:buChar char="•"/>
            </a:pPr>
            <a:r>
              <a:rPr lang="en-AU" sz="2000" dirty="0" smtClean="0">
                <a:solidFill>
                  <a:srgbClr val="000000"/>
                </a:solidFill>
              </a:rPr>
              <a:t>Numeracy</a:t>
            </a:r>
          </a:p>
          <a:p>
            <a:pPr marL="285750" indent="-285750">
              <a:lnSpc>
                <a:spcPct val="250000"/>
              </a:lnSpc>
              <a:buFont typeface="Arial" panose="020B0604020202020204" pitchFamily="34" charset="0"/>
              <a:buChar char="•"/>
            </a:pPr>
            <a:r>
              <a:rPr lang="en-AU" sz="2000" dirty="0" smtClean="0">
                <a:solidFill>
                  <a:srgbClr val="000000"/>
                </a:solidFill>
              </a:rPr>
              <a:t>Inquiry</a:t>
            </a:r>
          </a:p>
          <a:p>
            <a:pPr marL="285750" indent="-285750">
              <a:lnSpc>
                <a:spcPct val="250000"/>
              </a:lnSpc>
              <a:buFont typeface="Arial" panose="020B0604020202020204" pitchFamily="34" charset="0"/>
              <a:buChar char="•"/>
            </a:pPr>
            <a:r>
              <a:rPr lang="en-AU" sz="2000" dirty="0" smtClean="0">
                <a:solidFill>
                  <a:srgbClr val="000000"/>
                </a:solidFill>
              </a:rPr>
              <a:t>Homework</a:t>
            </a:r>
          </a:p>
          <a:p>
            <a:pPr marL="285750" indent="-285750">
              <a:lnSpc>
                <a:spcPct val="250000"/>
              </a:lnSpc>
              <a:buFont typeface="Arial" panose="020B0604020202020204" pitchFamily="34" charset="0"/>
              <a:buChar char="•"/>
            </a:pPr>
            <a:r>
              <a:rPr lang="en-AU" sz="2000" dirty="0">
                <a:solidFill>
                  <a:srgbClr val="000000"/>
                </a:solidFill>
              </a:rPr>
              <a:t>Specialists Programs</a:t>
            </a:r>
          </a:p>
          <a:p>
            <a:pPr marL="285750" indent="-285750">
              <a:lnSpc>
                <a:spcPct val="250000"/>
              </a:lnSpc>
              <a:buFont typeface="Arial" panose="020B0604020202020204" pitchFamily="34" charset="0"/>
              <a:buChar char="•"/>
            </a:pPr>
            <a:endParaRPr lang="en-AU" sz="2000" dirty="0" smtClean="0">
              <a:solidFill>
                <a:srgbClr val="000000"/>
              </a:solidFill>
            </a:endParaRPr>
          </a:p>
          <a:p>
            <a:pPr marL="285750" indent="-285750">
              <a:buFont typeface="Arial" panose="020B0604020202020204" pitchFamily="34" charset="0"/>
              <a:buChar char="•"/>
            </a:pPr>
            <a:endParaRPr lang="en-AU" dirty="0">
              <a:solidFill>
                <a:srgbClr val="000000"/>
              </a:solidFill>
            </a:endParaRPr>
          </a:p>
        </p:txBody>
      </p:sp>
    </p:spTree>
    <p:extLst>
      <p:ext uri="{BB962C8B-B14F-4D97-AF65-F5344CB8AC3E}">
        <p14:creationId xmlns:p14="http://schemas.microsoft.com/office/powerpoint/2010/main" val="4012658387"/>
      </p:ext>
    </p:extLst>
  </p:cSld>
  <p:clrMapOvr>
    <a:masterClrMapping/>
  </p:clrMapOvr>
  <mc:AlternateContent xmlns:mc="http://schemas.openxmlformats.org/markup-compatibility/2006" xmlns:p14="http://schemas.microsoft.com/office/powerpoint/2010/main">
    <mc:Choice Requires="p14">
      <p:transition spd="slow" p14:dur="2000" advTm="10000">
        <p:wipe/>
      </p:transition>
    </mc:Choice>
    <mc:Fallback xmlns="">
      <p:transition xmlns:p14="http://schemas.microsoft.com/office/powerpoint/2010/main" spd="slow" advTm="10000">
        <p:wip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Dates to Remember</a:t>
            </a:r>
            <a:endParaRPr lang="en-AU" sz="4000" b="1" dirty="0"/>
          </a:p>
        </p:txBody>
      </p:sp>
      <p:sp>
        <p:nvSpPr>
          <p:cNvPr id="6" name="Text Placeholder 2"/>
          <p:cNvSpPr txBox="1">
            <a:spLocks/>
          </p:cNvSpPr>
          <p:nvPr/>
        </p:nvSpPr>
        <p:spPr>
          <a:xfrm>
            <a:off x="684213" y="2950633"/>
            <a:ext cx="8535988" cy="35687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p>
        </p:txBody>
      </p:sp>
      <p:sp>
        <p:nvSpPr>
          <p:cNvPr id="9" name="Text Placeholder 2"/>
          <p:cNvSpPr txBox="1">
            <a:spLocks/>
          </p:cNvSpPr>
          <p:nvPr/>
        </p:nvSpPr>
        <p:spPr>
          <a:xfrm>
            <a:off x="1725613" y="1820336"/>
            <a:ext cx="8535988" cy="353483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solidFill>
                <a:srgbClr val="000000"/>
              </a:solidFill>
            </a:endParaRPr>
          </a:p>
        </p:txBody>
      </p:sp>
      <p:sp>
        <p:nvSpPr>
          <p:cNvPr id="5" name="TextBox 4"/>
          <p:cNvSpPr txBox="1"/>
          <p:nvPr/>
        </p:nvSpPr>
        <p:spPr>
          <a:xfrm>
            <a:off x="1799166" y="1777998"/>
            <a:ext cx="8868834" cy="4204228"/>
          </a:xfrm>
          <a:prstGeom prst="rect">
            <a:avLst/>
          </a:prstGeom>
          <a:noFill/>
        </p:spPr>
        <p:txBody>
          <a:bodyPr wrap="square" rtlCol="0">
            <a:spAutoFit/>
          </a:bodyPr>
          <a:lstStyle/>
          <a:p>
            <a:pPr>
              <a:lnSpc>
                <a:spcPct val="140000"/>
              </a:lnSpc>
            </a:pPr>
            <a:r>
              <a:rPr lang="en-US" sz="2400" b="1" baseline="30000" dirty="0" smtClean="0"/>
              <a:t>Mon </a:t>
            </a:r>
            <a:r>
              <a:rPr lang="en-US" sz="2400" b="1" baseline="30000" dirty="0"/>
              <a:t>12th Feb</a:t>
            </a:r>
            <a:r>
              <a:rPr lang="en-US" sz="2400" baseline="30000" dirty="0"/>
              <a:t>      Share Time Starts</a:t>
            </a:r>
          </a:p>
          <a:p>
            <a:pPr>
              <a:lnSpc>
                <a:spcPct val="140000"/>
              </a:lnSpc>
            </a:pPr>
            <a:r>
              <a:rPr lang="en-US" sz="2400" b="1" baseline="30000" dirty="0"/>
              <a:t>Tue 13th Feb       </a:t>
            </a:r>
            <a:r>
              <a:rPr lang="en-US" sz="2400" baseline="30000" dirty="0"/>
              <a:t>School Photos</a:t>
            </a:r>
          </a:p>
          <a:p>
            <a:pPr>
              <a:lnSpc>
                <a:spcPct val="140000"/>
              </a:lnSpc>
            </a:pPr>
            <a:r>
              <a:rPr lang="en-US" sz="2400" b="1" baseline="30000" dirty="0"/>
              <a:t>Tue 13th Feb</a:t>
            </a:r>
            <a:r>
              <a:rPr lang="en-US" sz="2400" baseline="30000" dirty="0"/>
              <a:t>       Getting to Know You Interviews</a:t>
            </a:r>
          </a:p>
          <a:p>
            <a:pPr>
              <a:lnSpc>
                <a:spcPct val="140000"/>
              </a:lnSpc>
            </a:pPr>
            <a:r>
              <a:rPr lang="en-US" sz="2400" b="1" baseline="30000" dirty="0" err="1"/>
              <a:t>Thur</a:t>
            </a:r>
            <a:r>
              <a:rPr lang="en-US" sz="2400" b="1" baseline="30000" dirty="0"/>
              <a:t> 15th Feb</a:t>
            </a:r>
            <a:r>
              <a:rPr lang="en-US" sz="2400" baseline="30000" dirty="0"/>
              <a:t>     </a:t>
            </a:r>
            <a:r>
              <a:rPr lang="en-US" sz="2400" baseline="30000" dirty="0" smtClean="0"/>
              <a:t> Getting </a:t>
            </a:r>
            <a:r>
              <a:rPr lang="en-US" sz="2400" baseline="30000" dirty="0"/>
              <a:t>to Know You Interviews</a:t>
            </a:r>
          </a:p>
          <a:p>
            <a:pPr>
              <a:lnSpc>
                <a:spcPct val="140000"/>
              </a:lnSpc>
            </a:pPr>
            <a:r>
              <a:rPr lang="en-US" sz="2400" b="1" baseline="30000" dirty="0"/>
              <a:t>Fri 16th Feb </a:t>
            </a:r>
            <a:r>
              <a:rPr lang="en-US" sz="2400" baseline="30000" dirty="0"/>
              <a:t>        </a:t>
            </a:r>
            <a:r>
              <a:rPr lang="en-US" sz="2400" baseline="30000" dirty="0" smtClean="0"/>
              <a:t> Take </a:t>
            </a:r>
            <a:r>
              <a:rPr lang="en-US" sz="2400" baseline="30000" dirty="0"/>
              <a:t>Home Reading Starts</a:t>
            </a:r>
          </a:p>
          <a:p>
            <a:pPr>
              <a:lnSpc>
                <a:spcPct val="140000"/>
              </a:lnSpc>
            </a:pPr>
            <a:r>
              <a:rPr lang="en-US" sz="2400" b="1" baseline="30000" dirty="0"/>
              <a:t>Mon 26th Feb</a:t>
            </a:r>
            <a:r>
              <a:rPr lang="en-US" sz="2400" baseline="30000" dirty="0"/>
              <a:t>       Homework Starts (due every Friday)</a:t>
            </a:r>
          </a:p>
          <a:p>
            <a:pPr>
              <a:lnSpc>
                <a:spcPct val="140000"/>
              </a:lnSpc>
            </a:pPr>
            <a:r>
              <a:rPr lang="en-US" sz="2400" b="1" baseline="30000" dirty="0" smtClean="0"/>
              <a:t>Mon </a:t>
            </a:r>
            <a:r>
              <a:rPr lang="en-US" sz="2400" b="1" baseline="30000" dirty="0"/>
              <a:t>12th Mar      </a:t>
            </a:r>
            <a:r>
              <a:rPr lang="en-US" sz="2400" baseline="30000" dirty="0" err="1"/>
              <a:t>Labour</a:t>
            </a:r>
            <a:r>
              <a:rPr lang="en-US" sz="2400" baseline="30000" dirty="0"/>
              <a:t> Day (Public Holiday</a:t>
            </a:r>
            <a:r>
              <a:rPr lang="en-US" sz="2400" baseline="30000" dirty="0" smtClean="0"/>
              <a:t>)</a:t>
            </a:r>
          </a:p>
          <a:p>
            <a:pPr>
              <a:lnSpc>
                <a:spcPct val="140000"/>
              </a:lnSpc>
            </a:pPr>
            <a:r>
              <a:rPr lang="en-US" sz="2400" b="1" baseline="30000" dirty="0"/>
              <a:t>Fri 16th Mar          </a:t>
            </a:r>
            <a:r>
              <a:rPr lang="en-US" sz="2400" baseline="30000" dirty="0"/>
              <a:t>Community Movie </a:t>
            </a:r>
            <a:r>
              <a:rPr lang="en-US" sz="2400" baseline="30000" dirty="0" smtClean="0"/>
              <a:t>Night</a:t>
            </a:r>
            <a:endParaRPr lang="en-US" sz="2400" baseline="30000" dirty="0"/>
          </a:p>
          <a:p>
            <a:pPr>
              <a:lnSpc>
                <a:spcPct val="140000"/>
              </a:lnSpc>
            </a:pPr>
            <a:r>
              <a:rPr lang="en-US" sz="2400" b="1" baseline="30000" dirty="0"/>
              <a:t>Wed 21st Mar  </a:t>
            </a:r>
            <a:r>
              <a:rPr lang="en-US" sz="2400" baseline="30000" dirty="0"/>
              <a:t>    Harmony Day</a:t>
            </a:r>
          </a:p>
          <a:p>
            <a:pPr>
              <a:lnSpc>
                <a:spcPct val="140000"/>
              </a:lnSpc>
            </a:pPr>
            <a:r>
              <a:rPr lang="en-US" sz="2400" b="1" baseline="30000" dirty="0" err="1"/>
              <a:t>Thur</a:t>
            </a:r>
            <a:r>
              <a:rPr lang="en-US" sz="2400" b="1" baseline="30000" dirty="0"/>
              <a:t> 29th Mar</a:t>
            </a:r>
            <a:r>
              <a:rPr lang="en-US" sz="2400" baseline="30000" dirty="0"/>
              <a:t>     </a:t>
            </a:r>
            <a:r>
              <a:rPr lang="en-US" sz="2400" baseline="30000" dirty="0" smtClean="0"/>
              <a:t> </a:t>
            </a:r>
            <a:r>
              <a:rPr lang="en-US" sz="2400" b="1" baseline="30000" dirty="0" smtClean="0">
                <a:solidFill>
                  <a:schemeClr val="accent1">
                    <a:lumMod val="75000"/>
                  </a:schemeClr>
                </a:solidFill>
              </a:rPr>
              <a:t>Last </a:t>
            </a:r>
            <a:r>
              <a:rPr lang="en-US" sz="2400" b="1" baseline="30000" dirty="0">
                <a:solidFill>
                  <a:schemeClr val="accent1">
                    <a:lumMod val="75000"/>
                  </a:schemeClr>
                </a:solidFill>
              </a:rPr>
              <a:t>Day of School (2:30 dismissal)</a:t>
            </a:r>
            <a:r>
              <a:rPr lang="en-US" sz="2400" baseline="30000" dirty="0">
                <a:solidFill>
                  <a:schemeClr val="accent1">
                    <a:lumMod val="75000"/>
                  </a:schemeClr>
                </a:solidFill>
              </a:rPr>
              <a:t> </a:t>
            </a:r>
          </a:p>
          <a:p>
            <a:pPr>
              <a:lnSpc>
                <a:spcPct val="140000"/>
              </a:lnSpc>
            </a:pPr>
            <a:r>
              <a:rPr lang="en-US" sz="2400" b="1" baseline="30000" dirty="0"/>
              <a:t>Fri 30th Mar</a:t>
            </a:r>
            <a:r>
              <a:rPr lang="en-US" sz="2400" baseline="30000" dirty="0"/>
              <a:t>        </a:t>
            </a:r>
            <a:r>
              <a:rPr lang="en-US" sz="2400" baseline="30000" dirty="0" smtClean="0"/>
              <a:t> Good </a:t>
            </a:r>
            <a:r>
              <a:rPr lang="en-US" sz="2400" baseline="30000" dirty="0"/>
              <a:t>Friday (Public Holiday)</a:t>
            </a:r>
            <a:endParaRPr lang="en-US" dirty="0" smtClean="0"/>
          </a:p>
          <a:p>
            <a:endParaRPr lang="en-US" dirty="0"/>
          </a:p>
        </p:txBody>
      </p:sp>
    </p:spTree>
    <p:extLst>
      <p:ext uri="{BB962C8B-B14F-4D97-AF65-F5344CB8AC3E}">
        <p14:creationId xmlns:p14="http://schemas.microsoft.com/office/powerpoint/2010/main" val="2883752696"/>
      </p:ext>
    </p:extLst>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Questions</a:t>
            </a:r>
            <a:endParaRPr lang="en-AU" sz="4000" b="1" dirty="0"/>
          </a:p>
        </p:txBody>
      </p:sp>
      <p:sp>
        <p:nvSpPr>
          <p:cNvPr id="6" name="Text Placeholder 2"/>
          <p:cNvSpPr txBox="1">
            <a:spLocks/>
          </p:cNvSpPr>
          <p:nvPr/>
        </p:nvSpPr>
        <p:spPr>
          <a:xfrm>
            <a:off x="514879" y="1672167"/>
            <a:ext cx="8535988" cy="1227666"/>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dirty="0"/>
          </a:p>
        </p:txBody>
      </p:sp>
      <p:sp>
        <p:nvSpPr>
          <p:cNvPr id="9" name="Text Placeholder 2"/>
          <p:cNvSpPr txBox="1">
            <a:spLocks/>
          </p:cNvSpPr>
          <p:nvPr/>
        </p:nvSpPr>
        <p:spPr>
          <a:xfrm>
            <a:off x="751945" y="1857587"/>
            <a:ext cx="10212388" cy="198966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800" dirty="0">
                <a:solidFill>
                  <a:srgbClr val="000000"/>
                </a:solidFill>
                <a:latin typeface="Century Gothic"/>
                <a:cs typeface="Century Gothic"/>
              </a:rPr>
              <a:t>Thank you for your attendance tonight</a:t>
            </a:r>
            <a:r>
              <a:rPr lang="en-US" sz="2800" dirty="0" smtClean="0">
                <a:solidFill>
                  <a:srgbClr val="000000"/>
                </a:solidFill>
                <a:latin typeface="Century Gothic"/>
                <a:cs typeface="Century Gothic"/>
              </a:rPr>
              <a:t>.</a:t>
            </a:r>
          </a:p>
          <a:p>
            <a:pPr algn="ctr"/>
            <a:r>
              <a:rPr lang="en-US" sz="2800" dirty="0" smtClean="0">
                <a:solidFill>
                  <a:srgbClr val="000000"/>
                </a:solidFill>
                <a:latin typeface="Century Gothic"/>
                <a:cs typeface="Century Gothic"/>
              </a:rPr>
              <a:t>Please come and see one of the Year 2 teachers if you have any further questions. </a:t>
            </a:r>
            <a:r>
              <a:rPr lang="en-US" sz="2800" dirty="0" smtClean="0">
                <a:solidFill>
                  <a:srgbClr val="000000"/>
                </a:solidFill>
                <a:latin typeface="Century Gothic"/>
                <a:cs typeface="Century Gothic"/>
                <a:sym typeface="Wingdings"/>
              </a:rPr>
              <a:t> </a:t>
            </a:r>
            <a:endParaRPr lang="en-US" sz="2800" dirty="0">
              <a:solidFill>
                <a:srgbClr val="000000"/>
              </a:solidFill>
              <a:latin typeface="Century Gothic"/>
              <a:cs typeface="Century Gothic"/>
            </a:endParaRPr>
          </a:p>
        </p:txBody>
      </p:sp>
    </p:spTree>
    <p:extLst>
      <p:ext uri="{BB962C8B-B14F-4D97-AF65-F5344CB8AC3E}">
        <p14:creationId xmlns:p14="http://schemas.microsoft.com/office/powerpoint/2010/main" val="1505919783"/>
      </p:ext>
    </p:extLst>
  </p:cSld>
  <p:clrMapOvr>
    <a:masterClrMapping/>
  </p:clrMapOvr>
  <mc:AlternateContent xmlns:mc="http://schemas.openxmlformats.org/markup-compatibility/2006" xmlns:p14="http://schemas.microsoft.com/office/powerpoint/2010/main">
    <mc:Choice Requires="p14">
      <p:transition spd="slow" p14:dur="2000" advTm="30000">
        <p:wipe/>
      </p:transition>
    </mc:Choice>
    <mc:Fallback xmlns="">
      <p:transition xmlns:p14="http://schemas.microsoft.com/office/powerpoint/2010/main" spd="slow" advTm="30000">
        <p:wip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6000" b="1" dirty="0" smtClean="0"/>
              <a:t>literacy</a:t>
            </a:r>
            <a:endParaRPr lang="en-AU" sz="6000" b="1" dirty="0"/>
          </a:p>
        </p:txBody>
      </p:sp>
      <p:sp>
        <p:nvSpPr>
          <p:cNvPr id="3" name="Text Placeholder 2"/>
          <p:cNvSpPr>
            <a:spLocks noGrp="1"/>
          </p:cNvSpPr>
          <p:nvPr>
            <p:ph type="body" idx="1"/>
          </p:nvPr>
        </p:nvSpPr>
        <p:spPr>
          <a:xfrm>
            <a:off x="959379" y="2416120"/>
            <a:ext cx="8535988" cy="3539958"/>
          </a:xfrm>
        </p:spPr>
        <p:txBody>
          <a:bodyPr>
            <a:normAutofit/>
          </a:bodyPr>
          <a:lstStyle/>
          <a:p>
            <a:r>
              <a:rPr lang="en-AU" dirty="0">
                <a:solidFill>
                  <a:srgbClr val="000000"/>
                </a:solidFill>
              </a:rPr>
              <a:t>The classroom reading program is underpinned by John Munro’s 7 High Reliability Literacy Teaching Procedures (7HRLTP’s</a:t>
            </a:r>
            <a:r>
              <a:rPr lang="en-AU" dirty="0" smtClean="0">
                <a:solidFill>
                  <a:srgbClr val="000000"/>
                </a:solidFill>
              </a:rPr>
              <a:t>):  </a:t>
            </a:r>
            <a:endParaRPr lang="en-AU" dirty="0">
              <a:solidFill>
                <a:srgbClr val="000000"/>
              </a:solidFill>
            </a:endParaRPr>
          </a:p>
          <a:p>
            <a:r>
              <a:rPr lang="en-AU" dirty="0" smtClean="0">
                <a:solidFill>
                  <a:srgbClr val="000000"/>
                </a:solidFill>
              </a:rPr>
              <a:t>	1</a:t>
            </a:r>
            <a:r>
              <a:rPr lang="en-AU" dirty="0">
                <a:solidFill>
                  <a:srgbClr val="000000"/>
                </a:solidFill>
              </a:rPr>
              <a:t>. Get your knowledge ready</a:t>
            </a:r>
          </a:p>
          <a:p>
            <a:r>
              <a:rPr lang="en-AU" dirty="0" smtClean="0">
                <a:solidFill>
                  <a:srgbClr val="000000"/>
                </a:solidFill>
              </a:rPr>
              <a:t>	2</a:t>
            </a:r>
            <a:r>
              <a:rPr lang="en-AU" dirty="0">
                <a:solidFill>
                  <a:srgbClr val="000000"/>
                </a:solidFill>
              </a:rPr>
              <a:t>. Vocabulary</a:t>
            </a:r>
          </a:p>
          <a:p>
            <a:r>
              <a:rPr lang="en-AU" dirty="0" smtClean="0">
                <a:solidFill>
                  <a:srgbClr val="000000"/>
                </a:solidFill>
              </a:rPr>
              <a:t>	3</a:t>
            </a:r>
            <a:r>
              <a:rPr lang="en-AU" dirty="0">
                <a:solidFill>
                  <a:srgbClr val="000000"/>
                </a:solidFill>
              </a:rPr>
              <a:t>. Reading aloud </a:t>
            </a:r>
          </a:p>
          <a:p>
            <a:r>
              <a:rPr lang="en-AU" dirty="0" smtClean="0">
                <a:solidFill>
                  <a:srgbClr val="000000"/>
                </a:solidFill>
              </a:rPr>
              <a:t>	4</a:t>
            </a:r>
            <a:r>
              <a:rPr lang="en-AU" dirty="0">
                <a:solidFill>
                  <a:srgbClr val="000000"/>
                </a:solidFill>
              </a:rPr>
              <a:t>. Paraphrasing and </a:t>
            </a:r>
            <a:r>
              <a:rPr lang="en-AU" dirty="0" smtClean="0">
                <a:solidFill>
                  <a:srgbClr val="000000"/>
                </a:solidFill>
              </a:rPr>
              <a:t>visualising</a:t>
            </a:r>
            <a:endParaRPr lang="en-AU" dirty="0">
              <a:solidFill>
                <a:srgbClr val="000000"/>
              </a:solidFill>
            </a:endParaRPr>
          </a:p>
          <a:p>
            <a:r>
              <a:rPr lang="en-AU" dirty="0" smtClean="0">
                <a:solidFill>
                  <a:srgbClr val="000000"/>
                </a:solidFill>
              </a:rPr>
              <a:t>	5</a:t>
            </a:r>
            <a:r>
              <a:rPr lang="en-AU" dirty="0">
                <a:solidFill>
                  <a:srgbClr val="000000"/>
                </a:solidFill>
              </a:rPr>
              <a:t>. Asking questions relevant to the text</a:t>
            </a:r>
          </a:p>
          <a:p>
            <a:r>
              <a:rPr lang="en-AU" dirty="0" smtClean="0">
                <a:solidFill>
                  <a:srgbClr val="000000"/>
                </a:solidFill>
              </a:rPr>
              <a:t>	6</a:t>
            </a:r>
            <a:r>
              <a:rPr lang="en-AU" dirty="0">
                <a:solidFill>
                  <a:srgbClr val="000000"/>
                </a:solidFill>
              </a:rPr>
              <a:t>. Summarising </a:t>
            </a:r>
          </a:p>
          <a:p>
            <a:r>
              <a:rPr lang="en-AU" dirty="0" smtClean="0">
                <a:solidFill>
                  <a:srgbClr val="000000"/>
                </a:solidFill>
              </a:rPr>
              <a:t>	7</a:t>
            </a:r>
            <a:r>
              <a:rPr lang="en-AU" dirty="0">
                <a:solidFill>
                  <a:srgbClr val="000000"/>
                </a:solidFill>
              </a:rPr>
              <a:t>. Reviewing</a:t>
            </a:r>
          </a:p>
          <a:p>
            <a:endParaRPr lang="en-AU" dirty="0">
              <a:solidFill>
                <a:schemeClr val="accent1">
                  <a:lumMod val="50000"/>
                </a:schemeClr>
              </a:solidFill>
            </a:endParaRPr>
          </a:p>
        </p:txBody>
      </p:sp>
      <p:sp>
        <p:nvSpPr>
          <p:cNvPr id="4" name="TextBox 3"/>
          <p:cNvSpPr txBox="1"/>
          <p:nvPr/>
        </p:nvSpPr>
        <p:spPr>
          <a:xfrm>
            <a:off x="5123577" y="1716506"/>
            <a:ext cx="1787869" cy="523220"/>
          </a:xfrm>
          <a:prstGeom prst="rect">
            <a:avLst/>
          </a:prstGeom>
          <a:noFill/>
        </p:spPr>
        <p:txBody>
          <a:bodyPr wrap="none" rtlCol="0">
            <a:spAutoFit/>
          </a:bodyPr>
          <a:lstStyle/>
          <a:p>
            <a:r>
              <a:rPr lang="en-AU" sz="2800" b="1" dirty="0" smtClean="0">
                <a:solidFill>
                  <a:srgbClr val="4A6300"/>
                </a:solidFill>
              </a:rPr>
              <a:t>READING</a:t>
            </a:r>
            <a:endParaRPr lang="en-AU" sz="2800" b="1" dirty="0">
              <a:solidFill>
                <a:srgbClr val="4A6300"/>
              </a:solidFill>
            </a:endParaRPr>
          </a:p>
        </p:txBody>
      </p:sp>
      <p:pic>
        <p:nvPicPr>
          <p:cNvPr id="9" name="Picture 8" descr="Screen Shot 2017-02-02 at 1.2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293" y="3640667"/>
            <a:ext cx="2486840" cy="2578100"/>
          </a:xfrm>
          <a:prstGeom prst="rect">
            <a:avLst/>
          </a:prstGeom>
        </p:spPr>
      </p:pic>
    </p:spTree>
    <p:extLst>
      <p:ext uri="{BB962C8B-B14F-4D97-AF65-F5344CB8AC3E}">
        <p14:creationId xmlns:p14="http://schemas.microsoft.com/office/powerpoint/2010/main" val="1126844245"/>
      </p:ext>
    </p:extLst>
  </p:cSld>
  <p:clrMapOvr>
    <a:masterClrMapping/>
  </p:clrMapOvr>
  <mc:AlternateContent xmlns:mc="http://schemas.openxmlformats.org/markup-compatibility/2006" xmlns:p14="http://schemas.microsoft.com/office/powerpoint/2010/main">
    <mc:Choice Requires="p14">
      <p:transition spd="slow" p14:dur="2000" advTm="17000">
        <p:wipe/>
      </p:transition>
    </mc:Choice>
    <mc:Fallback xmlns="">
      <p:transition xmlns:p14="http://schemas.microsoft.com/office/powerpoint/2010/main" spd="slow" advTm="17000">
        <p:wip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literacy</a:t>
            </a:r>
            <a:endParaRPr lang="en-AU" sz="4000" b="1" dirty="0"/>
          </a:p>
        </p:txBody>
      </p:sp>
      <p:sp>
        <p:nvSpPr>
          <p:cNvPr id="3" name="Text Placeholder 2"/>
          <p:cNvSpPr>
            <a:spLocks noGrp="1"/>
          </p:cNvSpPr>
          <p:nvPr>
            <p:ph type="body" idx="1"/>
          </p:nvPr>
        </p:nvSpPr>
        <p:spPr>
          <a:xfrm>
            <a:off x="989014" y="2228072"/>
            <a:ext cx="6839535" cy="2165684"/>
          </a:xfrm>
        </p:spPr>
        <p:txBody>
          <a:bodyPr>
            <a:normAutofit/>
          </a:bodyPr>
          <a:lstStyle/>
          <a:p>
            <a:r>
              <a:rPr lang="en-AU" dirty="0">
                <a:solidFill>
                  <a:srgbClr val="000000"/>
                </a:solidFill>
              </a:rPr>
              <a:t>VCOP is a program that gives students the skills to improve their writing in all areas of learning.</a:t>
            </a:r>
          </a:p>
          <a:p>
            <a:r>
              <a:rPr lang="en-AU" dirty="0" smtClean="0">
                <a:solidFill>
                  <a:srgbClr val="000000"/>
                </a:solidFill>
              </a:rPr>
              <a:t>	V- </a:t>
            </a:r>
            <a:r>
              <a:rPr lang="en-AU" dirty="0">
                <a:solidFill>
                  <a:srgbClr val="000000"/>
                </a:solidFill>
              </a:rPr>
              <a:t>Vocabulary</a:t>
            </a:r>
          </a:p>
          <a:p>
            <a:r>
              <a:rPr lang="en-AU" dirty="0" smtClean="0">
                <a:solidFill>
                  <a:srgbClr val="000000"/>
                </a:solidFill>
              </a:rPr>
              <a:t>	C- </a:t>
            </a:r>
            <a:r>
              <a:rPr lang="en-AU" dirty="0">
                <a:solidFill>
                  <a:srgbClr val="000000"/>
                </a:solidFill>
              </a:rPr>
              <a:t>Connectives</a:t>
            </a:r>
          </a:p>
          <a:p>
            <a:r>
              <a:rPr lang="en-AU" dirty="0" smtClean="0">
                <a:solidFill>
                  <a:srgbClr val="000000"/>
                </a:solidFill>
              </a:rPr>
              <a:t>	O- </a:t>
            </a:r>
            <a:r>
              <a:rPr lang="en-AU" dirty="0">
                <a:solidFill>
                  <a:srgbClr val="000000"/>
                </a:solidFill>
              </a:rPr>
              <a:t>Openers</a:t>
            </a:r>
          </a:p>
          <a:p>
            <a:r>
              <a:rPr lang="en-AU" dirty="0" smtClean="0">
                <a:solidFill>
                  <a:srgbClr val="000000"/>
                </a:solidFill>
              </a:rPr>
              <a:t>	P- </a:t>
            </a:r>
            <a:r>
              <a:rPr lang="en-AU" dirty="0">
                <a:solidFill>
                  <a:srgbClr val="000000"/>
                </a:solidFill>
              </a:rPr>
              <a:t>Punctuation</a:t>
            </a:r>
          </a:p>
          <a:p>
            <a:endParaRPr lang="en-AU" dirty="0">
              <a:solidFill>
                <a:srgbClr val="000000"/>
              </a:solidFill>
            </a:endParaRPr>
          </a:p>
        </p:txBody>
      </p:sp>
      <p:sp>
        <p:nvSpPr>
          <p:cNvPr id="4" name="TextBox 3"/>
          <p:cNvSpPr txBox="1"/>
          <p:nvPr/>
        </p:nvSpPr>
        <p:spPr>
          <a:xfrm>
            <a:off x="4931834" y="1462505"/>
            <a:ext cx="2328333" cy="527162"/>
          </a:xfrm>
          <a:prstGeom prst="rect">
            <a:avLst/>
          </a:prstGeom>
          <a:noFill/>
        </p:spPr>
        <p:txBody>
          <a:bodyPr wrap="square" rtlCol="0">
            <a:spAutoFit/>
          </a:bodyPr>
          <a:lstStyle/>
          <a:p>
            <a:r>
              <a:rPr lang="en-AU" sz="2800" b="1" dirty="0" smtClean="0">
                <a:solidFill>
                  <a:srgbClr val="4A6300"/>
                </a:solidFill>
              </a:rPr>
              <a:t>WRITING</a:t>
            </a:r>
            <a:endParaRPr lang="en-AU" sz="2800" b="1" dirty="0">
              <a:solidFill>
                <a:srgbClr val="4A6300"/>
              </a:solidFill>
            </a:endParaRPr>
          </a:p>
        </p:txBody>
      </p:sp>
      <p:sp>
        <p:nvSpPr>
          <p:cNvPr id="5" name="TextBox 4"/>
          <p:cNvSpPr txBox="1"/>
          <p:nvPr/>
        </p:nvSpPr>
        <p:spPr>
          <a:xfrm>
            <a:off x="4756678" y="3676096"/>
            <a:ext cx="5855368" cy="2562240"/>
          </a:xfrm>
          <a:prstGeom prst="rect">
            <a:avLst/>
          </a:prstGeom>
          <a:noFill/>
        </p:spPr>
        <p:txBody>
          <a:bodyPr wrap="square" rtlCol="0">
            <a:spAutoFit/>
          </a:bodyPr>
          <a:lstStyle/>
          <a:p>
            <a:pPr>
              <a:lnSpc>
                <a:spcPct val="150000"/>
              </a:lnSpc>
            </a:pPr>
            <a:r>
              <a:rPr lang="en-AU" dirty="0">
                <a:solidFill>
                  <a:srgbClr val="000000"/>
                </a:solidFill>
              </a:rPr>
              <a:t>Throughout Term 1 students will focus primarily on:</a:t>
            </a:r>
          </a:p>
          <a:p>
            <a:pPr>
              <a:lnSpc>
                <a:spcPct val="150000"/>
              </a:lnSpc>
            </a:pPr>
            <a:r>
              <a:rPr lang="en-AU" dirty="0" smtClean="0">
                <a:solidFill>
                  <a:srgbClr val="000000"/>
                </a:solidFill>
              </a:rPr>
              <a:t> 	- Recounts: </a:t>
            </a:r>
            <a:r>
              <a:rPr lang="en-AU" dirty="0">
                <a:solidFill>
                  <a:srgbClr val="000000"/>
                </a:solidFill>
              </a:rPr>
              <a:t>journal </a:t>
            </a:r>
            <a:r>
              <a:rPr lang="en-AU" dirty="0" smtClean="0">
                <a:solidFill>
                  <a:srgbClr val="000000"/>
                </a:solidFill>
              </a:rPr>
              <a:t>writing</a:t>
            </a:r>
          </a:p>
          <a:p>
            <a:pPr>
              <a:lnSpc>
                <a:spcPct val="150000"/>
              </a:lnSpc>
            </a:pPr>
            <a:r>
              <a:rPr lang="en-AU" dirty="0">
                <a:solidFill>
                  <a:srgbClr val="000000"/>
                </a:solidFill>
              </a:rPr>
              <a:t> </a:t>
            </a:r>
            <a:r>
              <a:rPr lang="en-AU" dirty="0" smtClean="0">
                <a:solidFill>
                  <a:srgbClr val="000000"/>
                </a:solidFill>
              </a:rPr>
              <a:t>      - Narratives: story writing</a:t>
            </a:r>
            <a:endParaRPr lang="en-AU" dirty="0">
              <a:solidFill>
                <a:srgbClr val="000000"/>
              </a:solidFill>
            </a:endParaRPr>
          </a:p>
          <a:p>
            <a:pPr>
              <a:lnSpc>
                <a:spcPct val="150000"/>
              </a:lnSpc>
            </a:pPr>
            <a:r>
              <a:rPr lang="en-AU" dirty="0" smtClean="0">
                <a:solidFill>
                  <a:srgbClr val="000000"/>
                </a:solidFill>
              </a:rPr>
              <a:t> 	- Punctuation:  </a:t>
            </a:r>
            <a:r>
              <a:rPr lang="en-AU" dirty="0">
                <a:solidFill>
                  <a:srgbClr val="000000"/>
                </a:solidFill>
              </a:rPr>
              <a:t>capital letters and full stops </a:t>
            </a:r>
          </a:p>
          <a:p>
            <a:pPr>
              <a:lnSpc>
                <a:spcPct val="150000"/>
              </a:lnSpc>
            </a:pPr>
            <a:r>
              <a:rPr lang="en-AU" dirty="0">
                <a:solidFill>
                  <a:srgbClr val="000000"/>
                </a:solidFill>
              </a:rPr>
              <a:t> </a:t>
            </a:r>
            <a:r>
              <a:rPr lang="en-AU" dirty="0" smtClean="0">
                <a:solidFill>
                  <a:srgbClr val="000000"/>
                </a:solidFill>
              </a:rPr>
              <a:t>	- Grammar:  </a:t>
            </a:r>
            <a:r>
              <a:rPr lang="en-AU" dirty="0">
                <a:solidFill>
                  <a:srgbClr val="000000"/>
                </a:solidFill>
              </a:rPr>
              <a:t>nouns, verbs and adjectives</a:t>
            </a:r>
          </a:p>
          <a:p>
            <a:pPr>
              <a:lnSpc>
                <a:spcPct val="150000"/>
              </a:lnSpc>
            </a:pPr>
            <a:r>
              <a:rPr lang="en-AU" dirty="0" smtClean="0">
                <a:solidFill>
                  <a:srgbClr val="000000"/>
                </a:solidFill>
              </a:rPr>
              <a:t> 	- Handwriting: </a:t>
            </a:r>
            <a:r>
              <a:rPr lang="en-AU" dirty="0">
                <a:solidFill>
                  <a:srgbClr val="000000"/>
                </a:solidFill>
              </a:rPr>
              <a:t>correct letter formation</a:t>
            </a:r>
          </a:p>
        </p:txBody>
      </p:sp>
      <p:pic>
        <p:nvPicPr>
          <p:cNvPr id="9" name="Picture 8" descr="Screen Shot 2017-02-02 at 1.28.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6" y="4688913"/>
            <a:ext cx="2506132" cy="1534085"/>
          </a:xfrm>
          <a:prstGeom prst="rect">
            <a:avLst/>
          </a:prstGeom>
        </p:spPr>
      </p:pic>
    </p:spTree>
    <p:extLst>
      <p:ext uri="{BB962C8B-B14F-4D97-AF65-F5344CB8AC3E}">
        <p14:creationId xmlns:p14="http://schemas.microsoft.com/office/powerpoint/2010/main" val="4043613086"/>
      </p:ext>
    </p:extLst>
  </p:cSld>
  <p:clrMapOvr>
    <a:masterClrMapping/>
  </p:clrMapOvr>
  <mc:AlternateContent xmlns:mc="http://schemas.openxmlformats.org/markup-compatibility/2006" xmlns:p14="http://schemas.microsoft.com/office/powerpoint/2010/main">
    <mc:Choice Requires="p14">
      <p:transition spd="slow" p14:dur="2000" advTm="17000">
        <p:wipe/>
      </p:transition>
    </mc:Choice>
    <mc:Fallback xmlns="">
      <p:transition xmlns:p14="http://schemas.microsoft.com/office/powerpoint/2010/main" spd="slow" advTm="17000">
        <p:wip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literacy</a:t>
            </a:r>
            <a:endParaRPr lang="en-AU" sz="4000" b="1" dirty="0"/>
          </a:p>
        </p:txBody>
      </p:sp>
      <p:sp>
        <p:nvSpPr>
          <p:cNvPr id="3" name="Text Placeholder 2"/>
          <p:cNvSpPr>
            <a:spLocks noGrp="1"/>
          </p:cNvSpPr>
          <p:nvPr>
            <p:ph type="body" idx="1"/>
          </p:nvPr>
        </p:nvSpPr>
        <p:spPr>
          <a:xfrm>
            <a:off x="1052514" y="2497666"/>
            <a:ext cx="8705319" cy="2730500"/>
          </a:xfrm>
        </p:spPr>
        <p:txBody>
          <a:bodyPr>
            <a:normAutofit/>
          </a:bodyPr>
          <a:lstStyle/>
          <a:p>
            <a:pPr marL="342900" indent="-342900">
              <a:buFontTx/>
              <a:buChar char="-"/>
            </a:pPr>
            <a:r>
              <a:rPr lang="en-AU" dirty="0" smtClean="0">
                <a:solidFill>
                  <a:srgbClr val="000000"/>
                </a:solidFill>
              </a:rPr>
              <a:t>Oral language is embedded in all Literacy activities </a:t>
            </a:r>
          </a:p>
          <a:p>
            <a:pPr marL="342900" indent="-342900">
              <a:buFontTx/>
              <a:buChar char="-"/>
            </a:pPr>
            <a:r>
              <a:rPr lang="en-AU" dirty="0" smtClean="0">
                <a:solidFill>
                  <a:srgbClr val="000000"/>
                </a:solidFill>
              </a:rPr>
              <a:t> Practise speaking and listening skills on a daily basis during Share Time</a:t>
            </a:r>
          </a:p>
          <a:p>
            <a:pPr marL="342900" indent="-342900">
              <a:buFontTx/>
              <a:buChar char="-"/>
            </a:pPr>
            <a:r>
              <a:rPr lang="en-AU" dirty="0" smtClean="0">
                <a:solidFill>
                  <a:srgbClr val="000000"/>
                </a:solidFill>
              </a:rPr>
              <a:t> Teachers plan for rich oral language based activities and use higher order thinking when questioning </a:t>
            </a:r>
            <a:endParaRPr lang="en-AU" dirty="0">
              <a:solidFill>
                <a:srgbClr val="000000"/>
              </a:solidFill>
            </a:endParaRPr>
          </a:p>
        </p:txBody>
      </p:sp>
      <p:sp>
        <p:nvSpPr>
          <p:cNvPr id="4" name="TextBox 3"/>
          <p:cNvSpPr txBox="1"/>
          <p:nvPr/>
        </p:nvSpPr>
        <p:spPr>
          <a:xfrm>
            <a:off x="3716139" y="1716506"/>
            <a:ext cx="4600313" cy="523220"/>
          </a:xfrm>
          <a:prstGeom prst="rect">
            <a:avLst/>
          </a:prstGeom>
          <a:noFill/>
        </p:spPr>
        <p:txBody>
          <a:bodyPr wrap="none" rtlCol="0">
            <a:spAutoFit/>
          </a:bodyPr>
          <a:lstStyle/>
          <a:p>
            <a:r>
              <a:rPr lang="en-AU" sz="2800" b="1" dirty="0" smtClean="0">
                <a:solidFill>
                  <a:srgbClr val="4A6300"/>
                </a:solidFill>
              </a:rPr>
              <a:t>SPEAKING AND LISTENING</a:t>
            </a:r>
            <a:endParaRPr lang="en-AU" sz="2800" b="1" dirty="0">
              <a:solidFill>
                <a:srgbClr val="4A6300"/>
              </a:solidFill>
            </a:endParaRPr>
          </a:p>
        </p:txBody>
      </p:sp>
    </p:spTree>
    <p:extLst>
      <p:ext uri="{BB962C8B-B14F-4D97-AF65-F5344CB8AC3E}">
        <p14:creationId xmlns:p14="http://schemas.microsoft.com/office/powerpoint/2010/main" val="1692531803"/>
      </p:ext>
    </p:extLst>
  </p:cSld>
  <p:clrMapOvr>
    <a:masterClrMapping/>
  </p:clrMapOvr>
  <mc:AlternateContent xmlns:mc="http://schemas.openxmlformats.org/markup-compatibility/2006" xmlns:p14="http://schemas.microsoft.com/office/powerpoint/2010/main">
    <mc:Choice Requires="p14">
      <p:transition spd="slow" p14:dur="2000" advTm="12000">
        <p:wipe/>
      </p:transition>
    </mc:Choice>
    <mc:Fallback xmlns="">
      <p:transition xmlns:p14="http://schemas.microsoft.com/office/powerpoint/2010/main" spd="slow" advTm="12000">
        <p:wip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1"/>
            <a:ext cx="10058400" cy="965200"/>
          </a:xfrm>
        </p:spPr>
        <p:txBody>
          <a:bodyPr>
            <a:normAutofit/>
          </a:bodyPr>
          <a:lstStyle/>
          <a:p>
            <a:pPr algn="ctr"/>
            <a:r>
              <a:rPr lang="en-AU" sz="3600" b="1" dirty="0"/>
              <a:t>literacy</a:t>
            </a:r>
            <a:endParaRPr lang="en-US" sz="3600" dirty="0"/>
          </a:p>
        </p:txBody>
      </p:sp>
      <p:sp>
        <p:nvSpPr>
          <p:cNvPr id="3" name="Text Placeholder 2"/>
          <p:cNvSpPr>
            <a:spLocks noGrp="1"/>
          </p:cNvSpPr>
          <p:nvPr>
            <p:ph type="body" idx="1"/>
          </p:nvPr>
        </p:nvSpPr>
        <p:spPr>
          <a:xfrm>
            <a:off x="3196167" y="1617133"/>
            <a:ext cx="5050368" cy="626534"/>
          </a:xfrm>
        </p:spPr>
        <p:txBody>
          <a:bodyPr>
            <a:normAutofit/>
          </a:bodyPr>
          <a:lstStyle/>
          <a:p>
            <a:pPr algn="ctr"/>
            <a:r>
              <a:rPr lang="en-US" sz="2800" b="1" dirty="0" smtClean="0">
                <a:solidFill>
                  <a:srgbClr val="4A6300"/>
                </a:solidFill>
              </a:rPr>
              <a:t>SPELLING</a:t>
            </a:r>
            <a:endParaRPr lang="en-US" sz="2800" b="1" dirty="0">
              <a:solidFill>
                <a:srgbClr val="4A6300"/>
              </a:solidFill>
            </a:endParaRPr>
          </a:p>
        </p:txBody>
      </p:sp>
      <p:sp>
        <p:nvSpPr>
          <p:cNvPr id="4" name="Text Placeholder 2"/>
          <p:cNvSpPr txBox="1">
            <a:spLocks/>
          </p:cNvSpPr>
          <p:nvPr/>
        </p:nvSpPr>
        <p:spPr>
          <a:xfrm>
            <a:off x="2180167" y="2624667"/>
            <a:ext cx="6070602" cy="28575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bg2">
                    <a:lumMod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marL="342900" indent="-342900">
              <a:buFontTx/>
              <a:buChar char="-"/>
            </a:pPr>
            <a:r>
              <a:rPr lang="en-US" sz="2400" dirty="0" smtClean="0">
                <a:solidFill>
                  <a:schemeClr val="tx1"/>
                </a:solidFill>
              </a:rPr>
              <a:t>Words Their Way</a:t>
            </a:r>
          </a:p>
          <a:p>
            <a:pPr marL="342900" indent="-342900">
              <a:buFontTx/>
              <a:buChar char="-"/>
            </a:pPr>
            <a:endParaRPr lang="en-US" sz="2400" dirty="0" smtClean="0">
              <a:solidFill>
                <a:schemeClr val="tx1"/>
              </a:solidFill>
            </a:endParaRPr>
          </a:p>
          <a:p>
            <a:pPr marL="342900" indent="-342900">
              <a:buFontTx/>
              <a:buChar char="-"/>
            </a:pPr>
            <a:r>
              <a:rPr lang="en-US" sz="2400" dirty="0" smtClean="0">
                <a:solidFill>
                  <a:schemeClr val="tx1"/>
                </a:solidFill>
              </a:rPr>
              <a:t>Oxford Wordlist</a:t>
            </a:r>
          </a:p>
          <a:p>
            <a:pPr marL="342900" indent="-342900">
              <a:buFontTx/>
              <a:buChar char="-"/>
            </a:pPr>
            <a:endParaRPr lang="en-US" sz="2400" dirty="0" smtClean="0">
              <a:solidFill>
                <a:schemeClr val="tx1"/>
              </a:solidFill>
            </a:endParaRPr>
          </a:p>
          <a:p>
            <a:pPr marL="342900" indent="-342900">
              <a:buFontTx/>
              <a:buChar char="-"/>
            </a:pPr>
            <a:r>
              <a:rPr lang="en-US" sz="2400" dirty="0" smtClean="0">
                <a:solidFill>
                  <a:schemeClr val="tx1"/>
                </a:solidFill>
              </a:rPr>
              <a:t>Weekly Spelling Focus</a:t>
            </a:r>
            <a:endParaRPr lang="en-US" dirty="0">
              <a:solidFill>
                <a:srgbClr val="4A6300"/>
              </a:solidFill>
            </a:endParaRPr>
          </a:p>
        </p:txBody>
      </p:sp>
      <p:pic>
        <p:nvPicPr>
          <p:cNvPr id="5" name="Picture 4" descr="Screen Shot 2017-02-02 at 1.34.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2693">
            <a:off x="8381998" y="3505787"/>
            <a:ext cx="2167467" cy="1902298"/>
          </a:xfrm>
          <a:prstGeom prst="rect">
            <a:avLst/>
          </a:prstGeom>
        </p:spPr>
      </p:pic>
    </p:spTree>
    <p:extLst>
      <p:ext uri="{BB962C8B-B14F-4D97-AF65-F5344CB8AC3E}">
        <p14:creationId xmlns:p14="http://schemas.microsoft.com/office/powerpoint/2010/main" val="3189706872"/>
      </p:ext>
    </p:extLst>
  </p:cSld>
  <p:clrMapOvr>
    <a:masterClrMapping/>
  </p:clrMapOvr>
  <mc:AlternateContent xmlns:mc="http://schemas.openxmlformats.org/markup-compatibility/2006" xmlns:p14="http://schemas.microsoft.com/office/powerpoint/2010/main">
    <mc:Choice Requires="p14">
      <p:transition spd="slow" p14:dur="2000" advTm="8000">
        <p:wipe/>
      </p:transition>
    </mc:Choice>
    <mc:Fallback xmlns="">
      <p:transition xmlns:p14="http://schemas.microsoft.com/office/powerpoint/2010/main" spd="slow" advTm="8000">
        <p:wip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Numeracy</a:t>
            </a:r>
            <a:endParaRPr lang="en-AU" sz="4000" b="1" dirty="0"/>
          </a:p>
        </p:txBody>
      </p:sp>
      <p:sp>
        <p:nvSpPr>
          <p:cNvPr id="3" name="Text Placeholder 2"/>
          <p:cNvSpPr>
            <a:spLocks noGrp="1"/>
          </p:cNvSpPr>
          <p:nvPr>
            <p:ph type="body" idx="1"/>
          </p:nvPr>
        </p:nvSpPr>
        <p:spPr>
          <a:xfrm>
            <a:off x="989014" y="3605126"/>
            <a:ext cx="6839535" cy="2702685"/>
          </a:xfrm>
        </p:spPr>
        <p:txBody>
          <a:bodyPr>
            <a:normAutofit/>
          </a:bodyPr>
          <a:lstStyle/>
          <a:p>
            <a:pPr>
              <a:lnSpc>
                <a:spcPct val="150000"/>
              </a:lnSpc>
            </a:pPr>
            <a:r>
              <a:rPr lang="en-AU" dirty="0" smtClean="0">
                <a:solidFill>
                  <a:srgbClr val="000000"/>
                </a:solidFill>
              </a:rPr>
              <a:t>	- 10 </a:t>
            </a:r>
            <a:r>
              <a:rPr lang="en-AU" dirty="0">
                <a:solidFill>
                  <a:srgbClr val="000000"/>
                </a:solidFill>
              </a:rPr>
              <a:t>minutes of Number Fluency Tasks </a:t>
            </a:r>
          </a:p>
          <a:p>
            <a:pPr>
              <a:lnSpc>
                <a:spcPct val="150000"/>
              </a:lnSpc>
            </a:pPr>
            <a:r>
              <a:rPr lang="en-AU" dirty="0" smtClean="0">
                <a:solidFill>
                  <a:srgbClr val="000000"/>
                </a:solidFill>
              </a:rPr>
              <a:t>	- Open </a:t>
            </a:r>
            <a:r>
              <a:rPr lang="en-AU" dirty="0">
                <a:solidFill>
                  <a:srgbClr val="000000"/>
                </a:solidFill>
              </a:rPr>
              <a:t>ended, hands on tasks </a:t>
            </a:r>
          </a:p>
          <a:p>
            <a:pPr>
              <a:lnSpc>
                <a:spcPct val="150000"/>
              </a:lnSpc>
            </a:pPr>
            <a:r>
              <a:rPr lang="en-AU" dirty="0">
                <a:solidFill>
                  <a:srgbClr val="000000"/>
                </a:solidFill>
              </a:rPr>
              <a:t>	</a:t>
            </a:r>
            <a:r>
              <a:rPr lang="en-AU" dirty="0" smtClean="0">
                <a:solidFill>
                  <a:srgbClr val="000000"/>
                </a:solidFill>
              </a:rPr>
              <a:t>- Concrete </a:t>
            </a:r>
            <a:r>
              <a:rPr lang="en-AU" dirty="0">
                <a:solidFill>
                  <a:srgbClr val="000000"/>
                </a:solidFill>
              </a:rPr>
              <a:t>materials </a:t>
            </a:r>
          </a:p>
          <a:p>
            <a:pPr>
              <a:lnSpc>
                <a:spcPct val="150000"/>
              </a:lnSpc>
            </a:pPr>
            <a:r>
              <a:rPr lang="en-AU" dirty="0" smtClean="0">
                <a:solidFill>
                  <a:srgbClr val="000000"/>
                </a:solidFill>
              </a:rPr>
              <a:t>	- Develop </a:t>
            </a:r>
            <a:r>
              <a:rPr lang="en-AU" dirty="0">
                <a:solidFill>
                  <a:srgbClr val="000000"/>
                </a:solidFill>
              </a:rPr>
              <a:t>solid understandings of Number</a:t>
            </a:r>
          </a:p>
          <a:p>
            <a:endParaRPr lang="en-AU" dirty="0">
              <a:solidFill>
                <a:srgbClr val="000000"/>
              </a:solidFill>
            </a:endParaRPr>
          </a:p>
        </p:txBody>
      </p:sp>
      <p:sp>
        <p:nvSpPr>
          <p:cNvPr id="7" name="TextBox 6"/>
          <p:cNvSpPr txBox="1"/>
          <p:nvPr/>
        </p:nvSpPr>
        <p:spPr>
          <a:xfrm>
            <a:off x="989012" y="2200760"/>
            <a:ext cx="9503341" cy="1015663"/>
          </a:xfrm>
          <a:prstGeom prst="rect">
            <a:avLst/>
          </a:prstGeom>
          <a:noFill/>
        </p:spPr>
        <p:txBody>
          <a:bodyPr wrap="square" rtlCol="0">
            <a:spAutoFit/>
          </a:bodyPr>
          <a:lstStyle/>
          <a:p>
            <a:r>
              <a:rPr lang="en-AU" dirty="0" smtClean="0">
                <a:solidFill>
                  <a:srgbClr val="000000"/>
                </a:solidFill>
              </a:rPr>
              <a:t>Al</a:t>
            </a:r>
            <a:r>
              <a:rPr lang="en-AU" sz="2000" dirty="0" smtClean="0">
                <a:solidFill>
                  <a:srgbClr val="000000"/>
                </a:solidFill>
              </a:rPr>
              <a:t>l Numeracy lessons implement a teaching and learning model created by Michael </a:t>
            </a:r>
            <a:r>
              <a:rPr lang="en-AU" sz="2000" dirty="0" err="1" smtClean="0">
                <a:solidFill>
                  <a:srgbClr val="000000"/>
                </a:solidFill>
              </a:rPr>
              <a:t>Ymer</a:t>
            </a:r>
            <a:r>
              <a:rPr lang="en-AU" sz="2000" dirty="0" smtClean="0">
                <a:solidFill>
                  <a:srgbClr val="000000"/>
                </a:solidFill>
              </a:rPr>
              <a:t>, which values the use of the following when developing an understanding of basic Numeracy concepts:</a:t>
            </a:r>
            <a:endParaRPr lang="en-AU" sz="2000" dirty="0">
              <a:solidFill>
                <a:srgbClr val="000000"/>
              </a:solidFill>
            </a:endParaRPr>
          </a:p>
        </p:txBody>
      </p:sp>
      <p:pic>
        <p:nvPicPr>
          <p:cNvPr id="5" name="Picture 4" descr="Screen Shot 2017-02-02 at 1.3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336" y="4127501"/>
            <a:ext cx="2959097" cy="1972732"/>
          </a:xfrm>
          <a:prstGeom prst="rect">
            <a:avLst/>
          </a:prstGeom>
        </p:spPr>
      </p:pic>
    </p:spTree>
    <p:extLst>
      <p:ext uri="{BB962C8B-B14F-4D97-AF65-F5344CB8AC3E}">
        <p14:creationId xmlns:p14="http://schemas.microsoft.com/office/powerpoint/2010/main" val="2931893669"/>
      </p:ext>
    </p:extLst>
  </p:cSld>
  <p:clrMapOvr>
    <a:masterClrMapping/>
  </p:clrMapOvr>
  <mc:AlternateContent xmlns:mc="http://schemas.openxmlformats.org/markup-compatibility/2006" xmlns:p14="http://schemas.microsoft.com/office/powerpoint/2010/main">
    <mc:Choice Requires="p14">
      <p:transition spd="slow" p14:dur="2000" advTm="18000">
        <p:wipe/>
      </p:transition>
    </mc:Choice>
    <mc:Fallback xmlns="">
      <p:transition xmlns:p14="http://schemas.microsoft.com/office/powerpoint/2010/main" spd="slow" advTm="18000">
        <p:wip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Numeracy</a:t>
            </a:r>
            <a:endParaRPr lang="en-AU" sz="4000" b="1" dirty="0"/>
          </a:p>
        </p:txBody>
      </p:sp>
      <p:sp>
        <p:nvSpPr>
          <p:cNvPr id="3" name="Text Placeholder 2"/>
          <p:cNvSpPr>
            <a:spLocks noGrp="1"/>
          </p:cNvSpPr>
          <p:nvPr>
            <p:ph type="body" idx="1"/>
          </p:nvPr>
        </p:nvSpPr>
        <p:spPr>
          <a:xfrm>
            <a:off x="1122694" y="2074026"/>
            <a:ext cx="6839535" cy="4031818"/>
          </a:xfrm>
        </p:spPr>
        <p:txBody>
          <a:bodyPr>
            <a:normAutofit fontScale="85000" lnSpcReduction="10000"/>
          </a:bodyPr>
          <a:lstStyle/>
          <a:p>
            <a:pPr>
              <a:lnSpc>
                <a:spcPct val="170000"/>
              </a:lnSpc>
            </a:pPr>
            <a:r>
              <a:rPr lang="en-AU" sz="2400" dirty="0">
                <a:solidFill>
                  <a:srgbClr val="000000"/>
                </a:solidFill>
              </a:rPr>
              <a:t>	</a:t>
            </a:r>
            <a:r>
              <a:rPr lang="en-AU" sz="2400" dirty="0" smtClean="0">
                <a:solidFill>
                  <a:srgbClr val="000000"/>
                </a:solidFill>
              </a:rPr>
              <a:t>- </a:t>
            </a:r>
            <a:r>
              <a:rPr lang="en-AU" sz="2400" dirty="0">
                <a:solidFill>
                  <a:srgbClr val="000000"/>
                </a:solidFill>
              </a:rPr>
              <a:t>10 minutes Number Fluency Tasks</a:t>
            </a:r>
          </a:p>
          <a:p>
            <a:pPr>
              <a:lnSpc>
                <a:spcPct val="170000"/>
              </a:lnSpc>
            </a:pPr>
            <a:r>
              <a:rPr lang="en-AU" sz="2400" dirty="0" smtClean="0">
                <a:solidFill>
                  <a:srgbClr val="000000"/>
                </a:solidFill>
              </a:rPr>
              <a:t>	- </a:t>
            </a:r>
            <a:r>
              <a:rPr lang="en-AU" sz="2400" dirty="0">
                <a:solidFill>
                  <a:srgbClr val="000000"/>
                </a:solidFill>
              </a:rPr>
              <a:t>10 minutes explain, model and make links</a:t>
            </a:r>
          </a:p>
          <a:p>
            <a:pPr>
              <a:lnSpc>
                <a:spcPct val="170000"/>
              </a:lnSpc>
            </a:pPr>
            <a:r>
              <a:rPr lang="en-AU" sz="2400" dirty="0" smtClean="0">
                <a:solidFill>
                  <a:srgbClr val="000000"/>
                </a:solidFill>
              </a:rPr>
              <a:t>	- </a:t>
            </a:r>
            <a:r>
              <a:rPr lang="en-AU" sz="2400" dirty="0">
                <a:solidFill>
                  <a:srgbClr val="000000"/>
                </a:solidFill>
              </a:rPr>
              <a:t>25 </a:t>
            </a:r>
            <a:r>
              <a:rPr lang="en-AU" sz="2400" dirty="0" smtClean="0">
                <a:solidFill>
                  <a:srgbClr val="000000"/>
                </a:solidFill>
              </a:rPr>
              <a:t>explore </a:t>
            </a:r>
            <a:r>
              <a:rPr lang="en-AU" sz="2400" dirty="0">
                <a:solidFill>
                  <a:srgbClr val="000000"/>
                </a:solidFill>
              </a:rPr>
              <a:t>activities. Teacher working with small </a:t>
            </a:r>
            <a:r>
              <a:rPr lang="en-AU" sz="2400" dirty="0" smtClean="0">
                <a:solidFill>
                  <a:srgbClr val="000000"/>
                </a:solidFill>
              </a:rPr>
              <a:t>		 groups or </a:t>
            </a:r>
            <a:r>
              <a:rPr lang="en-AU" sz="2400" dirty="0">
                <a:solidFill>
                  <a:srgbClr val="000000"/>
                </a:solidFill>
              </a:rPr>
              <a:t>individual students</a:t>
            </a:r>
          </a:p>
          <a:p>
            <a:pPr>
              <a:lnSpc>
                <a:spcPct val="170000"/>
              </a:lnSpc>
            </a:pPr>
            <a:r>
              <a:rPr lang="en-AU" sz="2400" dirty="0" smtClean="0">
                <a:solidFill>
                  <a:srgbClr val="000000"/>
                </a:solidFill>
              </a:rPr>
              <a:t>	- </a:t>
            </a:r>
            <a:r>
              <a:rPr lang="en-AU" sz="2400" dirty="0">
                <a:solidFill>
                  <a:srgbClr val="000000"/>
                </a:solidFill>
              </a:rPr>
              <a:t>5 mins summarise, review, </a:t>
            </a:r>
            <a:r>
              <a:rPr lang="en-AU" sz="2400" dirty="0" smtClean="0">
                <a:solidFill>
                  <a:srgbClr val="000000"/>
                </a:solidFill>
              </a:rPr>
              <a:t>share</a:t>
            </a:r>
          </a:p>
          <a:p>
            <a:pPr>
              <a:lnSpc>
                <a:spcPct val="170000"/>
              </a:lnSpc>
            </a:pPr>
            <a:r>
              <a:rPr lang="en-AU" sz="2400" dirty="0">
                <a:solidFill>
                  <a:srgbClr val="000000"/>
                </a:solidFill>
              </a:rPr>
              <a:t>Lesson intent is stated clearly so students know what they are learning and what is expected of them</a:t>
            </a:r>
            <a:r>
              <a:rPr lang="en-AU" sz="2400" dirty="0" smtClean="0">
                <a:solidFill>
                  <a:srgbClr val="000000"/>
                </a:solidFill>
              </a:rPr>
              <a:t>.</a:t>
            </a:r>
            <a:endParaRPr lang="en-AU" sz="2400" dirty="0">
              <a:solidFill>
                <a:srgbClr val="000000"/>
              </a:solidFill>
            </a:endParaRPr>
          </a:p>
        </p:txBody>
      </p:sp>
      <p:sp>
        <p:nvSpPr>
          <p:cNvPr id="7" name="TextBox 6"/>
          <p:cNvSpPr txBox="1"/>
          <p:nvPr/>
        </p:nvSpPr>
        <p:spPr>
          <a:xfrm>
            <a:off x="905462" y="1521695"/>
            <a:ext cx="9503341" cy="523220"/>
          </a:xfrm>
          <a:prstGeom prst="rect">
            <a:avLst/>
          </a:prstGeom>
          <a:noFill/>
        </p:spPr>
        <p:txBody>
          <a:bodyPr wrap="square" rtlCol="0">
            <a:spAutoFit/>
          </a:bodyPr>
          <a:lstStyle/>
          <a:p>
            <a:r>
              <a:rPr lang="en-AU" sz="2800" dirty="0" smtClean="0">
                <a:solidFill>
                  <a:schemeClr val="accent1">
                    <a:lumMod val="50000"/>
                  </a:schemeClr>
                </a:solidFill>
              </a:rPr>
              <a:t>Lessons follow a common structure</a:t>
            </a:r>
            <a:r>
              <a:rPr lang="en-AU" sz="2800" dirty="0" smtClean="0"/>
              <a:t>:</a:t>
            </a:r>
            <a:endParaRPr lang="en-AU" sz="2800" dirty="0"/>
          </a:p>
        </p:txBody>
      </p:sp>
    </p:spTree>
    <p:extLst>
      <p:ext uri="{BB962C8B-B14F-4D97-AF65-F5344CB8AC3E}">
        <p14:creationId xmlns:p14="http://schemas.microsoft.com/office/powerpoint/2010/main" val="3510245632"/>
      </p:ext>
    </p:extLst>
  </p:cSld>
  <p:clrMapOvr>
    <a:masterClrMapping/>
  </p:clrMapOvr>
  <mc:AlternateContent xmlns:mc="http://schemas.openxmlformats.org/markup-compatibility/2006" xmlns:p14="http://schemas.microsoft.com/office/powerpoint/2010/main">
    <mc:Choice Requires="p14">
      <p:transition spd="slow" p14:dur="2000" advTm="18000">
        <p:wipe/>
      </p:transition>
    </mc:Choice>
    <mc:Fallback xmlns="">
      <p:transition xmlns:p14="http://schemas.microsoft.com/office/powerpoint/2010/main" spd="slow" advTm="18000">
        <p:wip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00FF">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12" y="445171"/>
            <a:ext cx="10058400" cy="1271337"/>
          </a:xfrm>
        </p:spPr>
        <p:txBody>
          <a:bodyPr>
            <a:normAutofit/>
          </a:bodyPr>
          <a:lstStyle/>
          <a:p>
            <a:pPr algn="ctr"/>
            <a:r>
              <a:rPr lang="en-AU" sz="4000" b="1" dirty="0" smtClean="0"/>
              <a:t>Numeracy</a:t>
            </a:r>
            <a:endParaRPr lang="en-AU" sz="4000" b="1" dirty="0"/>
          </a:p>
        </p:txBody>
      </p:sp>
      <p:sp>
        <p:nvSpPr>
          <p:cNvPr id="3" name="Text Placeholder 2"/>
          <p:cNvSpPr>
            <a:spLocks noGrp="1"/>
          </p:cNvSpPr>
          <p:nvPr>
            <p:ph type="body" idx="1"/>
          </p:nvPr>
        </p:nvSpPr>
        <p:spPr>
          <a:xfrm>
            <a:off x="989013" y="1608666"/>
            <a:ext cx="7562321" cy="4572000"/>
          </a:xfrm>
        </p:spPr>
        <p:txBody>
          <a:bodyPr>
            <a:normAutofit/>
          </a:bodyPr>
          <a:lstStyle/>
          <a:p>
            <a:pPr>
              <a:lnSpc>
                <a:spcPct val="170000"/>
              </a:lnSpc>
            </a:pPr>
            <a:r>
              <a:rPr lang="en-AU" sz="2300" b="1" dirty="0" smtClean="0">
                <a:solidFill>
                  <a:srgbClr val="000000"/>
                </a:solidFill>
              </a:rPr>
              <a:t>Number:  </a:t>
            </a:r>
            <a:r>
              <a:rPr lang="en-AU" sz="2300" dirty="0" smtClean="0">
                <a:solidFill>
                  <a:srgbClr val="000000"/>
                </a:solidFill>
              </a:rPr>
              <a:t>Numbers to 1000</a:t>
            </a:r>
            <a:r>
              <a:rPr lang="en-AU" sz="2300" b="1" dirty="0" smtClean="0">
                <a:solidFill>
                  <a:srgbClr val="000000"/>
                </a:solidFill>
              </a:rPr>
              <a:t>,</a:t>
            </a:r>
            <a:r>
              <a:rPr lang="en-AU" sz="2300" dirty="0" smtClean="0">
                <a:solidFill>
                  <a:srgbClr val="000000"/>
                </a:solidFill>
              </a:rPr>
              <a:t> Place Value, skip counting, counting forwards and backwards and number patterns.          </a:t>
            </a:r>
            <a:endParaRPr lang="en-AU" sz="2300" dirty="0">
              <a:solidFill>
                <a:srgbClr val="000000"/>
              </a:solidFill>
            </a:endParaRPr>
          </a:p>
          <a:p>
            <a:pPr>
              <a:lnSpc>
                <a:spcPct val="170000"/>
              </a:lnSpc>
            </a:pPr>
            <a:r>
              <a:rPr lang="en-AU" sz="2300" b="1" dirty="0" smtClean="0">
                <a:solidFill>
                  <a:srgbClr val="000000"/>
                </a:solidFill>
              </a:rPr>
              <a:t>Measurement:</a:t>
            </a:r>
            <a:r>
              <a:rPr lang="en-AU" sz="2300" dirty="0" smtClean="0">
                <a:solidFill>
                  <a:srgbClr val="000000"/>
                </a:solidFill>
              </a:rPr>
              <a:t> Days </a:t>
            </a:r>
            <a:r>
              <a:rPr lang="en-AU" sz="2300" dirty="0">
                <a:solidFill>
                  <a:srgbClr val="000000"/>
                </a:solidFill>
              </a:rPr>
              <a:t>of the week, months of </a:t>
            </a:r>
            <a:r>
              <a:rPr lang="en-AU" sz="2300" dirty="0" smtClean="0">
                <a:solidFill>
                  <a:srgbClr val="000000"/>
                </a:solidFill>
              </a:rPr>
              <a:t>the year</a:t>
            </a:r>
            <a:r>
              <a:rPr lang="en-AU" sz="2300" dirty="0">
                <a:solidFill>
                  <a:srgbClr val="000000"/>
                </a:solidFill>
              </a:rPr>
              <a:t> </a:t>
            </a:r>
            <a:r>
              <a:rPr lang="en-AU" sz="2300" dirty="0" smtClean="0">
                <a:solidFill>
                  <a:srgbClr val="000000"/>
                </a:solidFill>
              </a:rPr>
              <a:t>and calendars.</a:t>
            </a:r>
            <a:endParaRPr lang="en-AU" sz="2300" dirty="0">
              <a:solidFill>
                <a:srgbClr val="000000"/>
              </a:solidFill>
            </a:endParaRPr>
          </a:p>
          <a:p>
            <a:pPr>
              <a:lnSpc>
                <a:spcPct val="170000"/>
              </a:lnSpc>
            </a:pPr>
            <a:r>
              <a:rPr lang="en-AU" sz="2300" b="1" dirty="0" smtClean="0">
                <a:solidFill>
                  <a:srgbClr val="000000"/>
                </a:solidFill>
              </a:rPr>
              <a:t>Data: </a:t>
            </a:r>
            <a:r>
              <a:rPr lang="en-AU" sz="2300" dirty="0" smtClean="0">
                <a:solidFill>
                  <a:srgbClr val="000000"/>
                </a:solidFill>
              </a:rPr>
              <a:t>Gathering </a:t>
            </a:r>
            <a:r>
              <a:rPr lang="en-AU" sz="2300" dirty="0">
                <a:solidFill>
                  <a:srgbClr val="000000"/>
                </a:solidFill>
              </a:rPr>
              <a:t>and analysing </a:t>
            </a:r>
            <a:r>
              <a:rPr lang="en-AU" sz="2300" dirty="0" smtClean="0">
                <a:solidFill>
                  <a:srgbClr val="000000"/>
                </a:solidFill>
              </a:rPr>
              <a:t>data.</a:t>
            </a:r>
          </a:p>
        </p:txBody>
      </p:sp>
      <p:sp>
        <p:nvSpPr>
          <p:cNvPr id="7" name="TextBox 6"/>
          <p:cNvSpPr txBox="1"/>
          <p:nvPr/>
        </p:nvSpPr>
        <p:spPr>
          <a:xfrm>
            <a:off x="967845" y="1322283"/>
            <a:ext cx="9503341" cy="523220"/>
          </a:xfrm>
          <a:prstGeom prst="rect">
            <a:avLst/>
          </a:prstGeom>
          <a:noFill/>
        </p:spPr>
        <p:txBody>
          <a:bodyPr wrap="square" rtlCol="0">
            <a:spAutoFit/>
          </a:bodyPr>
          <a:lstStyle/>
          <a:p>
            <a:r>
              <a:rPr lang="en-AU" sz="2800" dirty="0">
                <a:solidFill>
                  <a:schemeClr val="accent1">
                    <a:lumMod val="50000"/>
                  </a:schemeClr>
                </a:solidFill>
              </a:rPr>
              <a:t>In Term 1 children will focus on: </a:t>
            </a:r>
          </a:p>
        </p:txBody>
      </p:sp>
      <p:pic>
        <p:nvPicPr>
          <p:cNvPr id="4" name="Picture 3" descr="Screen Shot 2017-02-02 at 1.3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9" y="3267781"/>
            <a:ext cx="2347383" cy="2984851"/>
          </a:xfrm>
          <a:prstGeom prst="rect">
            <a:avLst/>
          </a:prstGeom>
        </p:spPr>
      </p:pic>
    </p:spTree>
    <p:extLst>
      <p:ext uri="{BB962C8B-B14F-4D97-AF65-F5344CB8AC3E}">
        <p14:creationId xmlns:p14="http://schemas.microsoft.com/office/powerpoint/2010/main" val="3312122506"/>
      </p:ext>
    </p:extLst>
  </p:cSld>
  <p:clrMapOvr>
    <a:masterClrMapping/>
  </p:clrMapOvr>
  <mc:AlternateContent xmlns:mc="http://schemas.openxmlformats.org/markup-compatibility/2006" xmlns:p14="http://schemas.microsoft.com/office/powerpoint/2010/main">
    <mc:Choice Requires="p14">
      <p:transition spd="slow" p14:dur="2000" advTm="18000">
        <p:wipe/>
      </p:transition>
    </mc:Choice>
    <mc:Fallback xmlns="">
      <p:transition xmlns:p14="http://schemas.microsoft.com/office/powerpoint/2010/main" spd="slow" advTm="18000">
        <p:wip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14524</TotalTime>
  <Words>983</Words>
  <Application>Microsoft Macintosh PowerPoint</Application>
  <PresentationFormat>Custom</PresentationFormat>
  <Paragraphs>154</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Austin</vt:lpstr>
      <vt:lpstr>1_Austin</vt:lpstr>
      <vt:lpstr>Year 2 Information Night</vt:lpstr>
      <vt:lpstr>Welcome Parents &amp; Guardians</vt:lpstr>
      <vt:lpstr>literacy</vt:lpstr>
      <vt:lpstr>literacy</vt:lpstr>
      <vt:lpstr>literacy</vt:lpstr>
      <vt:lpstr>literacy</vt:lpstr>
      <vt:lpstr>Numeracy</vt:lpstr>
      <vt:lpstr>Numeracy</vt:lpstr>
      <vt:lpstr>Numeracy</vt:lpstr>
      <vt:lpstr>Inquiry</vt:lpstr>
      <vt:lpstr>Tuning In  To gauge prior knowledge, immerse students in the inquiry and for students to pose questions for investigation  Finding Out To collect information   Sorting Out To organise, represent and present collected data   Going Further To broaden and extend the unit if appropriate   Reflection  To reflect on what they have learnt (understandings) and the process of learning (skills and dispositions)  Action To apply or act on what has been learnt  </vt:lpstr>
      <vt:lpstr>Inquiry In Term 1</vt:lpstr>
      <vt:lpstr>Homework</vt:lpstr>
      <vt:lpstr>Homework</vt:lpstr>
      <vt:lpstr>Share Time</vt:lpstr>
      <vt:lpstr>Specialist programs</vt:lpstr>
      <vt:lpstr>Behavioural expectations</vt:lpstr>
      <vt:lpstr>Behavioural expectations</vt:lpstr>
      <vt:lpstr>Rubbish Free School</vt:lpstr>
      <vt:lpstr>Dates to Remember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Information night</dc:title>
  <dc:creator>Rhys Tegg</dc:creator>
  <cp:lastModifiedBy>Karli Burns</cp:lastModifiedBy>
  <cp:revision>102</cp:revision>
  <dcterms:created xsi:type="dcterms:W3CDTF">2016-02-15T07:07:26Z</dcterms:created>
  <dcterms:modified xsi:type="dcterms:W3CDTF">2018-02-08T04:43:58Z</dcterms:modified>
</cp:coreProperties>
</file>